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1-1.png>
</file>

<file path=ppt/media/image-12-1.png>
</file>

<file path=ppt/media/image-12-2.png>
</file>

<file path=ppt/media/image-2-1.png>
</file>

<file path=ppt/media/image-3-1.png>
</file>

<file path=ppt/media/image-4-1.png>
</file>

<file path=ppt/media/image-5-1.png>
</file>

<file path=ppt/media/image-5-2.png>
</file>

<file path=ppt/media/image-6-1.png>
</file>

<file path=ppt/media/image-7-1.png>
</file>

<file path=ppt/media/image-7-2.png>
</file>

<file path=ppt/media/image-8-1.png>
</file>

<file path=ppt/media/image-8-2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4143375" y="2500313"/>
            <a:ext cx="857250" cy="142875"/>
          </a:xfrm>
          <a:prstGeom prst="rect">
            <a:avLst/>
          </a:prstGeom>
          <a:solidFill>
            <a:srgbClr val="D4691E"/>
          </a:solidFill>
          <a:ln/>
        </p:spPr>
      </p:sp>
      <p:sp>
        <p:nvSpPr>
          <p:cNvPr id="4" name="Shape 1"/>
          <p:cNvSpPr/>
          <p:nvPr/>
        </p:nvSpPr>
        <p:spPr>
          <a:xfrm>
            <a:off x="4500563" y="2143125"/>
            <a:ext cx="142875" cy="857250"/>
          </a:xfrm>
          <a:prstGeom prst="rect">
            <a:avLst/>
          </a:prstGeom>
          <a:solidFill>
            <a:srgbClr val="D4691E"/>
          </a:solidFill>
          <a:ln/>
        </p:spPr>
      </p:sp>
      <p:sp>
        <p:nvSpPr>
          <p:cNvPr id="5" name="Text 2"/>
          <p:cNvSpPr/>
          <p:nvPr/>
        </p:nvSpPr>
        <p:spPr>
          <a:xfrm>
            <a:off x="4143375" y="2143125"/>
            <a:ext cx="857250" cy="8572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buNone/>
            </a:pP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428625" y="1605223"/>
            <a:ext cx="3571875" cy="10972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294" b="1" dirty="0">
                <a:solidFill>
                  <a:srgbClr val="D4691E"/>
                </a:solidFill>
              </a:rPr>
              <a:t>HomeLink Addis</a:t>
            </a:r>
            <a:endParaRPr lang="en-US" sz="3294" dirty="0"/>
          </a:p>
        </p:txBody>
      </p:sp>
      <p:sp>
        <p:nvSpPr>
          <p:cNvPr id="7" name="Text 4"/>
          <p:cNvSpPr/>
          <p:nvPr/>
        </p:nvSpPr>
        <p:spPr>
          <a:xfrm>
            <a:off x="428625" y="2845333"/>
            <a:ext cx="321468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050" dirty="0">
                <a:solidFill>
                  <a:srgbClr val="2C3E50"/>
                </a:solidFill>
              </a:rPr>
              <a:t>The Future of Workforce Supply: Secure, Verified, and Efficient Domestic &amp; International Placement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428625" y="3959758"/>
            <a:ext cx="4357688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83" b="1" dirty="0">
                <a:solidFill>
                  <a:srgbClr val="008B8B"/>
                </a:solidFill>
              </a:rPr>
              <a:t>November 2025</a:t>
            </a:r>
            <a:endParaRPr lang="en-US" sz="683" dirty="0"/>
          </a:p>
        </p:txBody>
      </p:sp>
      <p:sp>
        <p:nvSpPr>
          <p:cNvPr id="9" name="Shape 6"/>
          <p:cNvSpPr/>
          <p:nvPr/>
        </p:nvSpPr>
        <p:spPr>
          <a:xfrm>
            <a:off x="5822156" y="857250"/>
            <a:ext cx="2286000" cy="3429000"/>
          </a:xfrm>
          <a:prstGeom prst="rect">
            <a:avLst/>
          </a:prstGeom>
          <a:solidFill>
            <a:srgbClr val="000000">
              <a:alpha val="0"/>
            </a:srgbClr>
          </a:solidFill>
          <a:ln w="54864">
            <a:solidFill>
              <a:srgbClr val="008B8B"/>
            </a:solidFill>
            <a:prstDash val="solid"/>
          </a:ln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2156" y="857250"/>
            <a:ext cx="2286000" cy="3429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836279" y="285750"/>
            <a:ext cx="547141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08" b="1" dirty="0">
                <a:solidFill>
                  <a:srgbClr val="D4691E"/>
                </a:solidFill>
              </a:rPr>
              <a:t>The HomeLink Process: A Secure Data Flow</a:t>
            </a:r>
            <a:endParaRPr lang="en-US" sz="1808" dirty="0"/>
          </a:p>
        </p:txBody>
      </p:sp>
      <p:sp>
        <p:nvSpPr>
          <p:cNvPr id="4" name="Shape 1"/>
          <p:cNvSpPr/>
          <p:nvPr/>
        </p:nvSpPr>
        <p:spPr>
          <a:xfrm>
            <a:off x="585788" y="1889578"/>
            <a:ext cx="1000125" cy="1000125"/>
          </a:xfrm>
          <a:prstGeom prst="rect">
            <a:avLst/>
          </a:prstGeom>
          <a:solidFill>
            <a:srgbClr val="D4691E">
              <a:alpha val="8000"/>
            </a:srgbClr>
          </a:solidFill>
          <a:ln w="18288">
            <a:solidFill>
              <a:srgbClr val="D4691E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0468" y="2138883"/>
            <a:ext cx="13076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602" b="1" dirty="0">
                <a:solidFill>
                  <a:srgbClr val="008B8B"/>
                </a:solidFill>
              </a:rPr>
              <a:t>1</a:t>
            </a:r>
            <a:endParaRPr lang="en-US" sz="1602" dirty="0"/>
          </a:p>
        </p:txBody>
      </p:sp>
      <p:sp>
        <p:nvSpPr>
          <p:cNvPr id="6" name="Text 3"/>
          <p:cNvSpPr/>
          <p:nvPr/>
        </p:nvSpPr>
        <p:spPr>
          <a:xfrm>
            <a:off x="877565" y="2510358"/>
            <a:ext cx="416570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000"/>
              </a:lnSpc>
              <a:buNone/>
            </a:pPr>
            <a:r>
              <a:rPr lang="en-US" sz="683" b="1" dirty="0">
                <a:solidFill>
                  <a:srgbClr val="D4691E"/>
                </a:solidFill>
              </a:rPr>
              <a:t>Register</a:t>
            </a:r>
            <a:endParaRPr lang="en-US" sz="683" dirty="0"/>
          </a:p>
        </p:txBody>
      </p:sp>
      <p:sp>
        <p:nvSpPr>
          <p:cNvPr id="7" name="Text 4"/>
          <p:cNvSpPr/>
          <p:nvPr/>
        </p:nvSpPr>
        <p:spPr>
          <a:xfrm>
            <a:off x="550069" y="2996859"/>
            <a:ext cx="1071563" cy="23998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2C3E50"/>
                </a:solidFill>
              </a:rPr>
              <a:t>Worker data captured via multi-channel intake</a:t>
            </a:r>
            <a:endParaRPr lang="en-US" sz="621" dirty="0"/>
          </a:p>
        </p:txBody>
      </p:sp>
      <p:sp>
        <p:nvSpPr>
          <p:cNvPr id="8" name="Shape 5"/>
          <p:cNvSpPr/>
          <p:nvPr/>
        </p:nvSpPr>
        <p:spPr>
          <a:xfrm>
            <a:off x="2328863" y="1829581"/>
            <a:ext cx="1000125" cy="1000125"/>
          </a:xfrm>
          <a:prstGeom prst="rect">
            <a:avLst/>
          </a:prstGeom>
          <a:solidFill>
            <a:srgbClr val="D4691E">
              <a:alpha val="8000"/>
            </a:srgbClr>
          </a:solidFill>
          <a:ln w="18288">
            <a:solidFill>
              <a:srgbClr val="D4691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2763543" y="2078887"/>
            <a:ext cx="13076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602" b="1" dirty="0">
                <a:solidFill>
                  <a:srgbClr val="008B8B"/>
                </a:solidFill>
              </a:rPr>
              <a:t>2</a:t>
            </a:r>
            <a:endParaRPr lang="en-US" sz="1602" dirty="0"/>
          </a:p>
        </p:txBody>
      </p:sp>
      <p:sp>
        <p:nvSpPr>
          <p:cNvPr id="10" name="Text 7"/>
          <p:cNvSpPr/>
          <p:nvPr/>
        </p:nvSpPr>
        <p:spPr>
          <a:xfrm>
            <a:off x="2682087" y="2450362"/>
            <a:ext cx="293647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000"/>
              </a:lnSpc>
              <a:buNone/>
            </a:pPr>
            <a:r>
              <a:rPr lang="en-US" sz="683" b="1" dirty="0">
                <a:solidFill>
                  <a:srgbClr val="D4691E"/>
                </a:solidFill>
              </a:rPr>
              <a:t>Verify</a:t>
            </a:r>
            <a:endParaRPr lang="en-US" sz="683" dirty="0"/>
          </a:p>
        </p:txBody>
      </p:sp>
      <p:sp>
        <p:nvSpPr>
          <p:cNvPr id="11" name="Text 8"/>
          <p:cNvSpPr/>
          <p:nvPr/>
        </p:nvSpPr>
        <p:spPr>
          <a:xfrm>
            <a:off x="2293144" y="2936863"/>
            <a:ext cx="1071563" cy="35997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2C3E50"/>
                </a:solidFill>
              </a:rPr>
              <a:t>Age Check (18+) &amp; Emergency Contact Origin Match</a:t>
            </a:r>
            <a:endParaRPr lang="en-US" sz="621" dirty="0"/>
          </a:p>
        </p:txBody>
      </p:sp>
      <p:sp>
        <p:nvSpPr>
          <p:cNvPr id="12" name="Shape 9"/>
          <p:cNvSpPr/>
          <p:nvPr/>
        </p:nvSpPr>
        <p:spPr>
          <a:xfrm>
            <a:off x="4071938" y="1889578"/>
            <a:ext cx="1000125" cy="1000125"/>
          </a:xfrm>
          <a:prstGeom prst="rect">
            <a:avLst/>
          </a:prstGeom>
          <a:solidFill>
            <a:srgbClr val="D4691E">
              <a:alpha val="8000"/>
            </a:srgbClr>
          </a:solidFill>
          <a:ln w="18288">
            <a:solidFill>
              <a:srgbClr val="D4691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4506618" y="2138883"/>
            <a:ext cx="13076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602" b="1" dirty="0">
                <a:solidFill>
                  <a:srgbClr val="008B8B"/>
                </a:solidFill>
              </a:rPr>
              <a:t>3</a:t>
            </a:r>
            <a:endParaRPr lang="en-US" sz="1602" dirty="0"/>
          </a:p>
        </p:txBody>
      </p:sp>
      <p:sp>
        <p:nvSpPr>
          <p:cNvPr id="14" name="Text 11"/>
          <p:cNvSpPr/>
          <p:nvPr/>
        </p:nvSpPr>
        <p:spPr>
          <a:xfrm>
            <a:off x="4364496" y="2510358"/>
            <a:ext cx="414979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000"/>
              </a:lnSpc>
              <a:buNone/>
            </a:pPr>
            <a:r>
              <a:rPr lang="en-US" sz="683" b="1" dirty="0">
                <a:solidFill>
                  <a:srgbClr val="D4691E"/>
                </a:solidFill>
              </a:rPr>
              <a:t>Approve</a:t>
            </a:r>
            <a:endParaRPr lang="en-US" sz="683" dirty="0"/>
          </a:p>
        </p:txBody>
      </p:sp>
      <p:sp>
        <p:nvSpPr>
          <p:cNvPr id="15" name="Text 12"/>
          <p:cNvSpPr/>
          <p:nvPr/>
        </p:nvSpPr>
        <p:spPr>
          <a:xfrm>
            <a:off x="4036219" y="2996859"/>
            <a:ext cx="1071563" cy="23998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2C3E50"/>
                </a:solidFill>
              </a:rPr>
              <a:t>Staff vet profile. Auto-CV generated</a:t>
            </a:r>
            <a:endParaRPr lang="en-US" sz="621" dirty="0"/>
          </a:p>
        </p:txBody>
      </p:sp>
      <p:sp>
        <p:nvSpPr>
          <p:cNvPr id="16" name="Shape 13"/>
          <p:cNvSpPr/>
          <p:nvPr/>
        </p:nvSpPr>
        <p:spPr>
          <a:xfrm>
            <a:off x="5815013" y="1889578"/>
            <a:ext cx="1000125" cy="1000125"/>
          </a:xfrm>
          <a:prstGeom prst="rect">
            <a:avLst/>
          </a:prstGeom>
          <a:solidFill>
            <a:srgbClr val="D4691E">
              <a:alpha val="8000"/>
            </a:srgbClr>
          </a:solidFill>
          <a:ln w="18288">
            <a:solidFill>
              <a:srgbClr val="D4691E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249693" y="2138883"/>
            <a:ext cx="13076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602" b="1" dirty="0">
                <a:solidFill>
                  <a:srgbClr val="008B8B"/>
                </a:solidFill>
              </a:rPr>
              <a:t>4</a:t>
            </a:r>
            <a:endParaRPr lang="en-US" sz="1602" dirty="0"/>
          </a:p>
        </p:txBody>
      </p:sp>
      <p:sp>
        <p:nvSpPr>
          <p:cNvPr id="18" name="Text 15"/>
          <p:cNvSpPr/>
          <p:nvPr/>
        </p:nvSpPr>
        <p:spPr>
          <a:xfrm>
            <a:off x="6182944" y="2510358"/>
            <a:ext cx="264235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000"/>
              </a:lnSpc>
              <a:buNone/>
            </a:pPr>
            <a:r>
              <a:rPr lang="en-US" sz="683" b="1" dirty="0">
                <a:solidFill>
                  <a:srgbClr val="D4691E"/>
                </a:solidFill>
              </a:rPr>
              <a:t>Place</a:t>
            </a:r>
            <a:endParaRPr lang="en-US" sz="683" dirty="0"/>
          </a:p>
        </p:txBody>
      </p:sp>
      <p:sp>
        <p:nvSpPr>
          <p:cNvPr id="19" name="Text 16"/>
          <p:cNvSpPr/>
          <p:nvPr/>
        </p:nvSpPr>
        <p:spPr>
          <a:xfrm>
            <a:off x="5779294" y="2996859"/>
            <a:ext cx="1071563" cy="23998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2C3E50"/>
                </a:solidFill>
              </a:rPr>
              <a:t>Family Employer or Agency placement</a:t>
            </a:r>
            <a:endParaRPr lang="en-US" sz="621" dirty="0"/>
          </a:p>
        </p:txBody>
      </p:sp>
      <p:sp>
        <p:nvSpPr>
          <p:cNvPr id="20" name="Shape 17"/>
          <p:cNvSpPr/>
          <p:nvPr/>
        </p:nvSpPr>
        <p:spPr>
          <a:xfrm>
            <a:off x="7558088" y="2032453"/>
            <a:ext cx="1000125" cy="1000125"/>
          </a:xfrm>
          <a:prstGeom prst="rect">
            <a:avLst/>
          </a:prstGeom>
          <a:solidFill>
            <a:srgbClr val="D4691E">
              <a:alpha val="8000"/>
            </a:srgbClr>
          </a:solidFill>
          <a:ln w="18288">
            <a:solidFill>
              <a:srgbClr val="D4691E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7992768" y="2281758"/>
            <a:ext cx="13076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602" b="1" dirty="0">
                <a:solidFill>
                  <a:srgbClr val="008B8B"/>
                </a:solidFill>
              </a:rPr>
              <a:t>5</a:t>
            </a:r>
            <a:endParaRPr lang="en-US" sz="1602" dirty="0"/>
          </a:p>
        </p:txBody>
      </p:sp>
      <p:sp>
        <p:nvSpPr>
          <p:cNvPr id="22" name="Text 19"/>
          <p:cNvSpPr/>
          <p:nvPr/>
        </p:nvSpPr>
        <p:spPr>
          <a:xfrm>
            <a:off x="7821346" y="2653233"/>
            <a:ext cx="473580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000"/>
              </a:lnSpc>
              <a:buNone/>
            </a:pPr>
            <a:r>
              <a:rPr lang="en-US" sz="683" b="1" dirty="0">
                <a:solidFill>
                  <a:srgbClr val="D4691E"/>
                </a:solidFill>
              </a:rPr>
              <a:t>Feedback</a:t>
            </a:r>
            <a:endParaRPr lang="en-US" sz="683" dirty="0"/>
          </a:p>
        </p:txBody>
      </p:sp>
      <p:sp>
        <p:nvSpPr>
          <p:cNvPr id="23" name="Text 20"/>
          <p:cNvSpPr/>
          <p:nvPr/>
        </p:nvSpPr>
        <p:spPr>
          <a:xfrm>
            <a:off x="7522369" y="3139734"/>
            <a:ext cx="1071563" cy="23998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2C3E50"/>
                </a:solidFill>
              </a:rPr>
              <a:t>Post-placement feedback &amp; Trust Score update</a:t>
            </a:r>
            <a:endParaRPr lang="en-US" sz="621" dirty="0"/>
          </a:p>
        </p:txBody>
      </p:sp>
      <p:sp>
        <p:nvSpPr>
          <p:cNvPr id="24" name="Text 21"/>
          <p:cNvSpPr/>
          <p:nvPr/>
        </p:nvSpPr>
        <p:spPr>
          <a:xfrm>
            <a:off x="428625" y="4669222"/>
            <a:ext cx="4036219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008B8B"/>
                </a:solidFill>
              </a:rPr>
              <a:t>Replacement Guarantee Timer</a:t>
            </a:r>
            <a:endParaRPr lang="en-US" sz="634" dirty="0"/>
          </a:p>
        </p:txBody>
      </p:sp>
      <p:sp>
        <p:nvSpPr>
          <p:cNvPr id="25" name="Text 22"/>
          <p:cNvSpPr/>
          <p:nvPr/>
        </p:nvSpPr>
        <p:spPr>
          <a:xfrm>
            <a:off x="428625" y="4846365"/>
            <a:ext cx="4036219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Starts at placement. Free replacement available within 30 days if unsatisfied.</a:t>
            </a:r>
            <a:endParaRPr lang="en-US" sz="674" dirty="0"/>
          </a:p>
        </p:txBody>
      </p:sp>
      <p:sp>
        <p:nvSpPr>
          <p:cNvPr id="26" name="Text 23"/>
          <p:cNvSpPr/>
          <p:nvPr/>
        </p:nvSpPr>
        <p:spPr>
          <a:xfrm>
            <a:off x="4679156" y="4669222"/>
            <a:ext cx="4036219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008B8B"/>
                </a:solidFill>
              </a:rPr>
              <a:t>Trust Score Impact</a:t>
            </a:r>
            <a:endParaRPr lang="en-US" sz="634" dirty="0"/>
          </a:p>
        </p:txBody>
      </p:sp>
      <p:sp>
        <p:nvSpPr>
          <p:cNvPr id="27" name="Text 24"/>
          <p:cNvSpPr/>
          <p:nvPr/>
        </p:nvSpPr>
        <p:spPr>
          <a:xfrm>
            <a:off x="4679156" y="4846365"/>
            <a:ext cx="4036219" cy="2971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Feedback from employers/agencies updates worker's Trust Score, affecting future placement opportunities.</a:t>
            </a:r>
            <a:endParaRPr lang="en-US" sz="674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8368" y="285750"/>
            <a:ext cx="5967236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08" b="1" dirty="0">
                <a:solidFill>
                  <a:srgbClr val="D4691E"/>
                </a:solidFill>
              </a:rPr>
              <a:t>Why HomeLink Wins: Security, Scale, and Trust</a:t>
            </a:r>
            <a:endParaRPr lang="en-US" sz="1808" dirty="0"/>
          </a:p>
        </p:txBody>
      </p:sp>
      <p:sp>
        <p:nvSpPr>
          <p:cNvPr id="4" name="Shape 1"/>
          <p:cNvSpPr/>
          <p:nvPr/>
        </p:nvSpPr>
        <p:spPr>
          <a:xfrm>
            <a:off x="357188" y="1447391"/>
            <a:ext cx="4107656" cy="1570118"/>
          </a:xfrm>
          <a:prstGeom prst="rect">
            <a:avLst/>
          </a:prstGeom>
          <a:solidFill>
            <a:srgbClr val="D4691E">
              <a:alpha val="6000"/>
            </a:srgbClr>
          </a:solidFill>
          <a:ln w="18288">
            <a:solidFill>
              <a:srgbClr val="D4691E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357188" y="1468822"/>
            <a:ext cx="4064794" cy="28575"/>
          </a:xfrm>
          <a:prstGeom prst="rect">
            <a:avLst/>
          </a:prstGeom>
          <a:solidFill>
            <a:srgbClr val="C9A961"/>
          </a:solidFill>
          <a:ln/>
        </p:spPr>
      </p:sp>
      <p:sp>
        <p:nvSpPr>
          <p:cNvPr id="6" name="Text 3"/>
          <p:cNvSpPr/>
          <p:nvPr/>
        </p:nvSpPr>
        <p:spPr>
          <a:xfrm>
            <a:off x="557213" y="1668847"/>
            <a:ext cx="370760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4" dirty="0">
                <a:solidFill>
                  <a:srgbClr val="008B8B"/>
                </a:solidFill>
              </a:rPr>
              <a:t>🔒</a:t>
            </a:r>
            <a:endParaRPr lang="en-US" sz="1704" dirty="0"/>
          </a:p>
        </p:txBody>
      </p:sp>
      <p:sp>
        <p:nvSpPr>
          <p:cNvPr id="7" name="Text 4"/>
          <p:cNvSpPr/>
          <p:nvPr/>
        </p:nvSpPr>
        <p:spPr>
          <a:xfrm>
            <a:off x="557213" y="2097472"/>
            <a:ext cx="3707606" cy="16715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85" b="1" dirty="0">
                <a:solidFill>
                  <a:srgbClr val="008B8B"/>
                </a:solidFill>
              </a:rPr>
              <a:t>Unmatched Verification</a:t>
            </a:r>
            <a:endParaRPr lang="en-US" sz="885" dirty="0"/>
          </a:p>
        </p:txBody>
      </p:sp>
      <p:sp>
        <p:nvSpPr>
          <p:cNvPr id="8" name="Text 5"/>
          <p:cNvSpPr/>
          <p:nvPr/>
        </p:nvSpPr>
        <p:spPr>
          <a:xfrm>
            <a:off x="557213" y="2350350"/>
            <a:ext cx="3707606" cy="4457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Mandatory </a:t>
            </a:r>
            <a:pPr algn="l" indent="0" marL="0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D4691E"/>
                </a:solidFill>
              </a:rPr>
              <a:t>18+ age check</a:t>
            </a:r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 and </a:t>
            </a:r>
            <a:pPr algn="l" indent="0" marL="0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D4691E"/>
                </a:solidFill>
              </a:rPr>
              <a:t>Emergency Contact Origin verification</a:t>
            </a:r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 from the </a:t>
            </a:r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worker's home region. A key differentiator that ensures legal compliance and </a:t>
            </a:r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accountability.</a:t>
            </a:r>
            <a:endParaRPr lang="en-US" sz="674" dirty="0"/>
          </a:p>
        </p:txBody>
      </p:sp>
      <p:sp>
        <p:nvSpPr>
          <p:cNvPr id="9" name="Shape 6"/>
          <p:cNvSpPr/>
          <p:nvPr/>
        </p:nvSpPr>
        <p:spPr>
          <a:xfrm>
            <a:off x="4679156" y="1468822"/>
            <a:ext cx="4107656" cy="1527256"/>
          </a:xfrm>
          <a:prstGeom prst="rect">
            <a:avLst/>
          </a:prstGeom>
          <a:solidFill>
            <a:srgbClr val="D4691E">
              <a:alpha val="6000"/>
            </a:srgbClr>
          </a:solidFill>
          <a:ln w="18288">
            <a:solidFill>
              <a:srgbClr val="D4691E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4679156" y="1468822"/>
            <a:ext cx="4064794" cy="28575"/>
          </a:xfrm>
          <a:prstGeom prst="rect">
            <a:avLst/>
          </a:prstGeom>
          <a:solidFill>
            <a:srgbClr val="C9A961"/>
          </a:solidFill>
          <a:ln/>
        </p:spPr>
      </p:sp>
      <p:sp>
        <p:nvSpPr>
          <p:cNvPr id="11" name="Text 8"/>
          <p:cNvSpPr/>
          <p:nvPr/>
        </p:nvSpPr>
        <p:spPr>
          <a:xfrm>
            <a:off x="4879181" y="1668847"/>
            <a:ext cx="370760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4" dirty="0">
                <a:solidFill>
                  <a:srgbClr val="008B8B"/>
                </a:solidFill>
              </a:rPr>
              <a:t>📱</a:t>
            </a:r>
            <a:endParaRPr lang="en-US" sz="1704" dirty="0"/>
          </a:p>
        </p:txBody>
      </p:sp>
      <p:sp>
        <p:nvSpPr>
          <p:cNvPr id="12" name="Text 9"/>
          <p:cNvSpPr/>
          <p:nvPr/>
        </p:nvSpPr>
        <p:spPr>
          <a:xfrm>
            <a:off x="4879181" y="2097472"/>
            <a:ext cx="3707606" cy="16715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85" b="1" dirty="0">
                <a:solidFill>
                  <a:srgbClr val="008B8B"/>
                </a:solidFill>
              </a:rPr>
              <a:t>Accessibility &amp; Scale</a:t>
            </a:r>
            <a:endParaRPr lang="en-US" sz="885" dirty="0"/>
          </a:p>
        </p:txBody>
      </p:sp>
      <p:sp>
        <p:nvSpPr>
          <p:cNvPr id="13" name="Text 10"/>
          <p:cNvSpPr/>
          <p:nvPr/>
        </p:nvSpPr>
        <p:spPr>
          <a:xfrm>
            <a:off x="4879181" y="2350350"/>
            <a:ext cx="3707606" cy="2971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Multi-channel registration via </a:t>
            </a:r>
            <a:pPr algn="l" indent="0" marL="0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D4691E"/>
                </a:solidFill>
              </a:rPr>
              <a:t>WhatsApp, TikTok, Telegram, and IMO</a:t>
            </a:r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 ensures the </a:t>
            </a:r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largest pool of workers, especially from rural areas with limited internet access.</a:t>
            </a:r>
            <a:endParaRPr lang="en-US" sz="674" dirty="0"/>
          </a:p>
        </p:txBody>
      </p:sp>
      <p:sp>
        <p:nvSpPr>
          <p:cNvPr id="14" name="Shape 11"/>
          <p:cNvSpPr/>
          <p:nvPr/>
        </p:nvSpPr>
        <p:spPr>
          <a:xfrm>
            <a:off x="357188" y="3210390"/>
            <a:ext cx="4107656" cy="1421550"/>
          </a:xfrm>
          <a:prstGeom prst="rect">
            <a:avLst/>
          </a:prstGeom>
          <a:solidFill>
            <a:srgbClr val="D4691E">
              <a:alpha val="6000"/>
            </a:srgbClr>
          </a:solidFill>
          <a:ln w="18288">
            <a:solidFill>
              <a:srgbClr val="D4691E"/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357188" y="3210390"/>
            <a:ext cx="4064794" cy="28575"/>
          </a:xfrm>
          <a:prstGeom prst="rect">
            <a:avLst/>
          </a:prstGeom>
          <a:solidFill>
            <a:srgbClr val="C9A961"/>
          </a:solidFill>
          <a:ln/>
        </p:spPr>
      </p:sp>
      <p:sp>
        <p:nvSpPr>
          <p:cNvPr id="16" name="Text 13"/>
          <p:cNvSpPr/>
          <p:nvPr/>
        </p:nvSpPr>
        <p:spPr>
          <a:xfrm>
            <a:off x="557213" y="3410415"/>
            <a:ext cx="370760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4" dirty="0">
                <a:solidFill>
                  <a:srgbClr val="008B8B"/>
                </a:solidFill>
              </a:rPr>
              <a:t>✅</a:t>
            </a:r>
            <a:endParaRPr lang="en-US" sz="1704" dirty="0"/>
          </a:p>
        </p:txBody>
      </p:sp>
      <p:sp>
        <p:nvSpPr>
          <p:cNvPr id="17" name="Text 14"/>
          <p:cNvSpPr/>
          <p:nvPr/>
        </p:nvSpPr>
        <p:spPr>
          <a:xfrm>
            <a:off x="557213" y="3839040"/>
            <a:ext cx="3707606" cy="16715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85" b="1" dirty="0">
                <a:solidFill>
                  <a:srgbClr val="008B8B"/>
                </a:solidFill>
              </a:rPr>
              <a:t>Risk Mitigation</a:t>
            </a:r>
            <a:endParaRPr lang="en-US" sz="885" dirty="0"/>
          </a:p>
        </p:txBody>
      </p:sp>
      <p:sp>
        <p:nvSpPr>
          <p:cNvPr id="18" name="Text 15"/>
          <p:cNvSpPr/>
          <p:nvPr/>
        </p:nvSpPr>
        <p:spPr>
          <a:xfrm>
            <a:off x="557213" y="4091918"/>
            <a:ext cx="3707606" cy="2971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D4691E"/>
                </a:solidFill>
              </a:rPr>
              <a:t>1-Month Replacement Guarantee</a:t>
            </a:r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 for Family Employers reduces hiring risk and </a:t>
            </a:r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builds confidence. Employers can hire with peace of mind.</a:t>
            </a:r>
            <a:endParaRPr lang="en-US" sz="634" dirty="0"/>
          </a:p>
        </p:txBody>
      </p:sp>
      <p:sp>
        <p:nvSpPr>
          <p:cNvPr id="19" name="Shape 16"/>
          <p:cNvSpPr/>
          <p:nvPr/>
        </p:nvSpPr>
        <p:spPr>
          <a:xfrm>
            <a:off x="4679156" y="3210390"/>
            <a:ext cx="4107656" cy="1421550"/>
          </a:xfrm>
          <a:prstGeom prst="rect">
            <a:avLst/>
          </a:prstGeom>
          <a:solidFill>
            <a:srgbClr val="D4691E">
              <a:alpha val="6000"/>
            </a:srgbClr>
          </a:solidFill>
          <a:ln w="18288">
            <a:solidFill>
              <a:srgbClr val="D4691E"/>
            </a:solidFill>
            <a:prstDash val="solid"/>
          </a:ln>
        </p:spPr>
      </p:sp>
      <p:sp>
        <p:nvSpPr>
          <p:cNvPr id="20" name="Shape 17"/>
          <p:cNvSpPr/>
          <p:nvPr/>
        </p:nvSpPr>
        <p:spPr>
          <a:xfrm>
            <a:off x="4679156" y="3231821"/>
            <a:ext cx="4064794" cy="28575"/>
          </a:xfrm>
          <a:prstGeom prst="rect">
            <a:avLst/>
          </a:prstGeom>
          <a:solidFill>
            <a:srgbClr val="C9A961"/>
          </a:solidFill>
          <a:ln/>
        </p:spPr>
      </p:sp>
      <p:sp>
        <p:nvSpPr>
          <p:cNvPr id="21" name="Text 18"/>
          <p:cNvSpPr/>
          <p:nvPr/>
        </p:nvSpPr>
        <p:spPr>
          <a:xfrm>
            <a:off x="4879181" y="3431846"/>
            <a:ext cx="370760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4" dirty="0">
                <a:solidFill>
                  <a:srgbClr val="008B8B"/>
                </a:solidFill>
              </a:rPr>
              <a:t>📄</a:t>
            </a:r>
            <a:endParaRPr lang="en-US" sz="1704" dirty="0"/>
          </a:p>
        </p:txBody>
      </p:sp>
      <p:sp>
        <p:nvSpPr>
          <p:cNvPr id="22" name="Text 19"/>
          <p:cNvSpPr/>
          <p:nvPr/>
        </p:nvSpPr>
        <p:spPr>
          <a:xfrm>
            <a:off x="4879181" y="3860471"/>
            <a:ext cx="3707606" cy="16715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85" b="1" dirty="0">
                <a:solidFill>
                  <a:srgbClr val="008B8B"/>
                </a:solidFill>
              </a:rPr>
              <a:t>Professionalization</a:t>
            </a:r>
            <a:endParaRPr lang="en-US" sz="885" dirty="0"/>
          </a:p>
        </p:txBody>
      </p:sp>
      <p:sp>
        <p:nvSpPr>
          <p:cNvPr id="23" name="Text 20"/>
          <p:cNvSpPr/>
          <p:nvPr/>
        </p:nvSpPr>
        <p:spPr>
          <a:xfrm>
            <a:off x="4879181" y="4113349"/>
            <a:ext cx="3707606" cy="2971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D4691E"/>
                </a:solidFill>
              </a:rPr>
              <a:t>Auto-CV generation</a:t>
            </a:r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 and standardized training modules elevate worker quality and </a:t>
            </a:r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credibility. Professional presentation increases placement success.</a:t>
            </a:r>
            <a:endParaRPr lang="en-US" sz="634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842963" y="428625"/>
            <a:ext cx="2714625" cy="4286250"/>
          </a:xfrm>
          <a:prstGeom prst="rect">
            <a:avLst/>
          </a:prstGeom>
          <a:solidFill>
            <a:srgbClr val="000000">
              <a:alpha val="0"/>
            </a:srgbClr>
          </a:solidFill>
          <a:ln w="54864">
            <a:solidFill>
              <a:srgbClr val="008B8B"/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963" y="428625"/>
            <a:ext cx="2714625" cy="428625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00550" y="495095"/>
            <a:ext cx="3214688" cy="123439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dirty="0">
                <a:solidFill>
                  <a:srgbClr val="D4691E"/>
                </a:solidFill>
              </a:rPr>
              <a:t>Invest in the Future of Workforce Supply</a:t>
            </a:r>
            <a:endParaRPr lang="en-US" sz="2436" dirty="0"/>
          </a:p>
        </p:txBody>
      </p:sp>
      <p:sp>
        <p:nvSpPr>
          <p:cNvPr id="6" name="Text 2"/>
          <p:cNvSpPr/>
          <p:nvPr/>
        </p:nvSpPr>
        <p:spPr>
          <a:xfrm>
            <a:off x="4400550" y="1943798"/>
            <a:ext cx="3214688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008B8B"/>
                </a:solidFill>
              </a:rPr>
              <a:t>Join us in transforming how Ethiopia connects workers with opportunity.</a:t>
            </a:r>
            <a:endParaRPr lang="en-US" sz="885" dirty="0"/>
          </a:p>
        </p:txBody>
      </p:sp>
      <p:sp>
        <p:nvSpPr>
          <p:cNvPr id="7" name="Text 3"/>
          <p:cNvSpPr/>
          <p:nvPr/>
        </p:nvSpPr>
        <p:spPr>
          <a:xfrm>
            <a:off x="4400550" y="2958210"/>
            <a:ext cx="321468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784" b="1" spc="1" kern="0" dirty="0">
                <a:solidFill>
                  <a:srgbClr val="D4691E"/>
                </a:solidFill>
              </a:rPr>
              <a:t>Our Vision</a:t>
            </a:r>
            <a:endParaRPr lang="en-US" sz="784" dirty="0"/>
          </a:p>
        </p:txBody>
      </p:sp>
      <p:sp>
        <p:nvSpPr>
          <p:cNvPr id="8" name="Text 4"/>
          <p:cNvSpPr/>
          <p:nvPr/>
        </p:nvSpPr>
        <p:spPr>
          <a:xfrm>
            <a:off x="4400550" y="3215385"/>
            <a:ext cx="3214688" cy="58291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834" i="1" dirty="0">
                <a:solidFill>
                  <a:srgbClr val="2C3E50"/>
                </a:solidFill>
              </a:rPr>
              <a:t>To be the single most trusted and efficient source of domestic and international workforce supply in Ethiopia, ensuring safe, verified, and dignified employment for thousands of workers.</a:t>
            </a:r>
            <a:endParaRPr lang="en-US" sz="834" dirty="0"/>
          </a:p>
        </p:txBody>
      </p:sp>
      <p:sp>
        <p:nvSpPr>
          <p:cNvPr id="9" name="Text 5"/>
          <p:cNvSpPr/>
          <p:nvPr/>
        </p:nvSpPr>
        <p:spPr>
          <a:xfrm>
            <a:off x="4400550" y="4012611"/>
            <a:ext cx="1675321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83" b="1" dirty="0">
                <a:solidFill>
                  <a:srgbClr val="008B8B"/>
                </a:solidFill>
              </a:rPr>
              <a:t>For Investment Inquiries:</a:t>
            </a:r>
            <a:endParaRPr lang="en-US" sz="683" dirty="0"/>
          </a:p>
        </p:txBody>
      </p:sp>
      <p:sp>
        <p:nvSpPr>
          <p:cNvPr id="10" name="Text 6"/>
          <p:cNvSpPr/>
          <p:nvPr/>
        </p:nvSpPr>
        <p:spPr>
          <a:xfrm>
            <a:off x="4400550" y="4198348"/>
            <a:ext cx="1675321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Contact: [Your Contact Information]</a:t>
            </a:r>
            <a:endParaRPr lang="en-US" sz="727" dirty="0"/>
          </a:p>
        </p:txBody>
      </p:sp>
      <p:sp>
        <p:nvSpPr>
          <p:cNvPr id="11" name="Text 7"/>
          <p:cNvSpPr/>
          <p:nvPr/>
        </p:nvSpPr>
        <p:spPr>
          <a:xfrm>
            <a:off x="4400550" y="4348367"/>
            <a:ext cx="1675321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Email: [Your Email Address]</a:t>
            </a:r>
            <a:endParaRPr lang="en-US" sz="727" dirty="0"/>
          </a:p>
        </p:txBody>
      </p:sp>
      <p:sp>
        <p:nvSpPr>
          <p:cNvPr id="12" name="Text 8"/>
          <p:cNvSpPr/>
          <p:nvPr/>
        </p:nvSpPr>
        <p:spPr>
          <a:xfrm>
            <a:off x="4400550" y="4498386"/>
            <a:ext cx="1675321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Phone: [Your Phone Number]</a:t>
            </a:r>
            <a:endParaRPr lang="en-US" sz="727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078706"/>
            <a:ext cx="91440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602" b="1" dirty="0">
                <a:solidFill>
                  <a:srgbClr val="D4691E"/>
                </a:solidFill>
              </a:rPr>
              <a:t>The Challenge: Unverified &amp; Inefficient Workforce Supply</a:t>
            </a:r>
            <a:endParaRPr lang="en-US" sz="1602" dirty="0"/>
          </a:p>
        </p:txBody>
      </p:sp>
      <p:sp>
        <p:nvSpPr>
          <p:cNvPr id="4" name="Text 1"/>
          <p:cNvSpPr/>
          <p:nvPr/>
        </p:nvSpPr>
        <p:spPr>
          <a:xfrm>
            <a:off x="447656" y="1635919"/>
            <a:ext cx="3571875" cy="414338"/>
          </a:xfrm>
          <a:prstGeom prst="rect">
            <a:avLst/>
          </a:prstGeom>
          <a:noFill/>
          <a:ln/>
        </p:spPr>
        <p:txBody>
          <a:bodyPr wrap="none" lIns="0" tIns="0" rIns="0" bIns="102108" rtlCol="0" anchor="t">
            <a:spAutoFit/>
          </a:bodyPr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397" b="1" dirty="0">
                <a:solidFill>
                  <a:srgbClr val="008B8B"/>
                </a:solidFill>
              </a:rPr>
              <a:t>The Problem</a:t>
            </a:r>
            <a:endParaRPr lang="en-US" sz="1397" dirty="0"/>
          </a:p>
        </p:txBody>
      </p:sp>
      <p:sp>
        <p:nvSpPr>
          <p:cNvPr id="5" name="Text 2"/>
          <p:cNvSpPr/>
          <p:nvPr/>
        </p:nvSpPr>
        <p:spPr>
          <a:xfrm>
            <a:off x="447656" y="2228850"/>
            <a:ext cx="3571875" cy="1828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D4691E"/>
                </a:solidFill>
              </a:rPr>
              <a:t>High Risk of Fraud</a:t>
            </a:r>
            <a:endParaRPr lang="en-US" sz="784" dirty="0"/>
          </a:p>
        </p:txBody>
      </p:sp>
      <p:sp>
        <p:nvSpPr>
          <p:cNvPr id="6" name="Text 3"/>
          <p:cNvSpPr/>
          <p:nvPr/>
        </p:nvSpPr>
        <p:spPr>
          <a:xfrm>
            <a:off x="447656" y="2447432"/>
            <a:ext cx="3571875" cy="36572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34" dirty="0">
                <a:solidFill>
                  <a:srgbClr val="2C3E50"/>
                </a:solidFill>
              </a:rPr>
              <a:t>Unverified workers, age fraud, and lack of accountability plague the traditional supply chain.</a:t>
            </a:r>
            <a:endParaRPr lang="en-US" sz="834" dirty="0"/>
          </a:p>
        </p:txBody>
      </p:sp>
      <p:sp>
        <p:nvSpPr>
          <p:cNvPr id="7" name="Text 4"/>
          <p:cNvSpPr/>
          <p:nvPr/>
        </p:nvSpPr>
        <p:spPr>
          <a:xfrm>
            <a:off x="447656" y="2956034"/>
            <a:ext cx="3571875" cy="1828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D4691E"/>
                </a:solidFill>
              </a:rPr>
              <a:t>Inefficient Recruitment</a:t>
            </a:r>
            <a:endParaRPr lang="en-US" sz="784" dirty="0"/>
          </a:p>
        </p:txBody>
      </p:sp>
      <p:sp>
        <p:nvSpPr>
          <p:cNvPr id="8" name="Text 5"/>
          <p:cNvSpPr/>
          <p:nvPr/>
        </p:nvSpPr>
        <p:spPr>
          <a:xfrm>
            <a:off x="447656" y="3174616"/>
            <a:ext cx="3571875" cy="36572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34" dirty="0">
                <a:solidFill>
                  <a:srgbClr val="2C3E50"/>
                </a:solidFill>
              </a:rPr>
              <a:t>Workers from rural areas face barriers to accessing job opportunities in Addis Ababa.</a:t>
            </a:r>
            <a:endParaRPr lang="en-US" sz="834" dirty="0"/>
          </a:p>
        </p:txBody>
      </p:sp>
      <p:sp>
        <p:nvSpPr>
          <p:cNvPr id="9" name="Text 6"/>
          <p:cNvSpPr/>
          <p:nvPr/>
        </p:nvSpPr>
        <p:spPr>
          <a:xfrm>
            <a:off x="447656" y="3683217"/>
            <a:ext cx="3571875" cy="1828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D4691E"/>
                </a:solidFill>
              </a:rPr>
              <a:t>Employer Risk</a:t>
            </a:r>
            <a:endParaRPr lang="en-US" sz="784" dirty="0"/>
          </a:p>
        </p:txBody>
      </p:sp>
      <p:sp>
        <p:nvSpPr>
          <p:cNvPr id="10" name="Text 7"/>
          <p:cNvSpPr/>
          <p:nvPr/>
        </p:nvSpPr>
        <p:spPr>
          <a:xfrm>
            <a:off x="447656" y="3901799"/>
            <a:ext cx="3571875" cy="36572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34" dirty="0">
                <a:solidFill>
                  <a:srgbClr val="2C3E50"/>
                </a:solidFill>
              </a:rPr>
              <a:t>Families and agencies have no reliable way to verify worker credentials or background.</a:t>
            </a:r>
            <a:endParaRPr lang="en-US" sz="834" dirty="0"/>
          </a:p>
        </p:txBody>
      </p:sp>
      <p:sp>
        <p:nvSpPr>
          <p:cNvPr id="11" name="Text 8"/>
          <p:cNvSpPr/>
          <p:nvPr/>
        </p:nvSpPr>
        <p:spPr>
          <a:xfrm>
            <a:off x="5124413" y="1635919"/>
            <a:ext cx="3571875" cy="414338"/>
          </a:xfrm>
          <a:prstGeom prst="rect">
            <a:avLst/>
          </a:prstGeom>
          <a:noFill/>
          <a:ln/>
        </p:spPr>
        <p:txBody>
          <a:bodyPr wrap="none" lIns="0" tIns="0" rIns="0" bIns="102108" rtlCol="0" anchor="t">
            <a:spAutoFit/>
          </a:bodyPr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397" b="1" dirty="0">
                <a:solidFill>
                  <a:srgbClr val="008B8B"/>
                </a:solidFill>
              </a:rPr>
              <a:t>Our Solution</a:t>
            </a:r>
            <a:endParaRPr lang="en-US" sz="1397" dirty="0"/>
          </a:p>
        </p:txBody>
      </p:sp>
      <p:sp>
        <p:nvSpPr>
          <p:cNvPr id="12" name="Text 9"/>
          <p:cNvSpPr/>
          <p:nvPr/>
        </p:nvSpPr>
        <p:spPr>
          <a:xfrm>
            <a:off x="5124413" y="2228850"/>
            <a:ext cx="3571875" cy="1828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D4691E"/>
                </a:solidFill>
              </a:rPr>
              <a:t>Secure Platform</a:t>
            </a:r>
            <a:endParaRPr lang="en-US" sz="784" dirty="0"/>
          </a:p>
        </p:txBody>
      </p:sp>
      <p:sp>
        <p:nvSpPr>
          <p:cNvPr id="13" name="Text 10"/>
          <p:cNvSpPr/>
          <p:nvPr/>
        </p:nvSpPr>
        <p:spPr>
          <a:xfrm>
            <a:off x="5124413" y="2447432"/>
            <a:ext cx="3571875" cy="36572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34" dirty="0">
                <a:solidFill>
                  <a:srgbClr val="2C3E50"/>
                </a:solidFill>
              </a:rPr>
              <a:t>HomeLink Addis provides a centralized, fully verified platform connecting workers with employers and agencies.</a:t>
            </a:r>
            <a:endParaRPr lang="en-US" sz="834" dirty="0"/>
          </a:p>
        </p:txBody>
      </p:sp>
      <p:sp>
        <p:nvSpPr>
          <p:cNvPr id="14" name="Text 11"/>
          <p:cNvSpPr/>
          <p:nvPr/>
        </p:nvSpPr>
        <p:spPr>
          <a:xfrm>
            <a:off x="5124413" y="2956034"/>
            <a:ext cx="3571875" cy="1828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D4691E"/>
                </a:solidFill>
              </a:rPr>
              <a:t>Multi-Channel Access</a:t>
            </a:r>
            <a:endParaRPr lang="en-US" sz="784" dirty="0"/>
          </a:p>
        </p:txBody>
      </p:sp>
      <p:sp>
        <p:nvSpPr>
          <p:cNvPr id="15" name="Text 12"/>
          <p:cNvSpPr/>
          <p:nvPr/>
        </p:nvSpPr>
        <p:spPr>
          <a:xfrm>
            <a:off x="5124413" y="3174616"/>
            <a:ext cx="3571875" cy="36572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34" dirty="0">
                <a:solidFill>
                  <a:srgbClr val="2C3E50"/>
                </a:solidFill>
              </a:rPr>
              <a:t>Workers can register via WhatsApp, TikTok, Telegram, and IMO, maximizing accessibility.</a:t>
            </a:r>
            <a:endParaRPr lang="en-US" sz="834" dirty="0"/>
          </a:p>
        </p:txBody>
      </p:sp>
      <p:sp>
        <p:nvSpPr>
          <p:cNvPr id="16" name="Text 13"/>
          <p:cNvSpPr/>
          <p:nvPr/>
        </p:nvSpPr>
        <p:spPr>
          <a:xfrm>
            <a:off x="5124413" y="3683217"/>
            <a:ext cx="3571875" cy="1828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D4691E"/>
                </a:solidFill>
              </a:rPr>
              <a:t>Trust Guarantee</a:t>
            </a:r>
            <a:endParaRPr lang="en-US" sz="784" dirty="0"/>
          </a:p>
        </p:txBody>
      </p:sp>
      <p:sp>
        <p:nvSpPr>
          <p:cNvPr id="17" name="Text 14"/>
          <p:cNvSpPr/>
          <p:nvPr/>
        </p:nvSpPr>
        <p:spPr>
          <a:xfrm>
            <a:off x="5124413" y="3901799"/>
            <a:ext cx="3571875" cy="36572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34" dirty="0">
                <a:solidFill>
                  <a:srgbClr val="2C3E50"/>
                </a:solidFill>
              </a:rPr>
              <a:t>We offer a 1-Month Replacement Guarantee to build client confidence and reduce hiring risk.</a:t>
            </a:r>
            <a:endParaRPr lang="en-US" sz="83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84005" y="294345"/>
            <a:ext cx="6575989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08" b="1" dirty="0">
                <a:solidFill>
                  <a:srgbClr val="D4691E"/>
                </a:solidFill>
              </a:rPr>
              <a:t>A Scalable Model: Two Primary Customer Segments</a:t>
            </a:r>
            <a:endParaRPr lang="en-US" sz="1808" dirty="0"/>
          </a:p>
        </p:txBody>
      </p:sp>
      <p:sp>
        <p:nvSpPr>
          <p:cNvPr id="4" name="Shape 1"/>
          <p:cNvSpPr/>
          <p:nvPr/>
        </p:nvSpPr>
        <p:spPr>
          <a:xfrm>
            <a:off x="2594800" y="965857"/>
            <a:ext cx="3954400" cy="771525"/>
          </a:xfrm>
          <a:prstGeom prst="rect">
            <a:avLst/>
          </a:prstGeom>
          <a:solidFill>
            <a:srgbClr val="D4691E">
              <a:alpha val="10000"/>
            </a:srgbClr>
          </a:solidFill>
          <a:ln w="18288">
            <a:solidFill>
              <a:srgbClr val="D4691E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2901981" y="1115876"/>
            <a:ext cx="334003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090" b="1" dirty="0">
                <a:solidFill>
                  <a:srgbClr val="D4691E"/>
                </a:solidFill>
              </a:rPr>
              <a:t>Worker Supply</a:t>
            </a:r>
            <a:endParaRPr lang="en-US" sz="1090" dirty="0"/>
          </a:p>
        </p:txBody>
      </p:sp>
      <p:sp>
        <p:nvSpPr>
          <p:cNvPr id="6" name="Text 3"/>
          <p:cNvSpPr/>
          <p:nvPr/>
        </p:nvSpPr>
        <p:spPr>
          <a:xfrm>
            <a:off x="2901981" y="1437345"/>
            <a:ext cx="3340038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Recruit, register, house, and manage a pool of vetted domestic workers</a:t>
            </a:r>
            <a:endParaRPr lang="en-US" sz="727" dirty="0"/>
          </a:p>
        </p:txBody>
      </p:sp>
      <p:sp>
        <p:nvSpPr>
          <p:cNvPr id="7" name="Shape 4"/>
          <p:cNvSpPr/>
          <p:nvPr/>
        </p:nvSpPr>
        <p:spPr>
          <a:xfrm>
            <a:off x="4561284" y="2051707"/>
            <a:ext cx="21431" cy="214313"/>
          </a:xfrm>
          <a:prstGeom prst="rect">
            <a:avLst/>
          </a:prstGeom>
          <a:solidFill>
            <a:srgbClr val="008B8B"/>
          </a:solidFill>
          <a:ln/>
        </p:spPr>
      </p:sp>
      <p:sp>
        <p:nvSpPr>
          <p:cNvPr id="8" name="Shape 5"/>
          <p:cNvSpPr/>
          <p:nvPr/>
        </p:nvSpPr>
        <p:spPr>
          <a:xfrm>
            <a:off x="2826218" y="2373176"/>
            <a:ext cx="3491536" cy="771525"/>
          </a:xfrm>
          <a:prstGeom prst="rect">
            <a:avLst/>
          </a:prstGeom>
          <a:solidFill>
            <a:srgbClr val="D4691E">
              <a:alpha val="10000"/>
            </a:srgbClr>
          </a:solidFill>
          <a:ln w="18288">
            <a:solidFill>
              <a:srgbClr val="D4691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3133399" y="2523195"/>
            <a:ext cx="287717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090" b="1" dirty="0">
                <a:solidFill>
                  <a:srgbClr val="D4691E"/>
                </a:solidFill>
              </a:rPr>
              <a:t>HomeLink Addis Platform</a:t>
            </a:r>
            <a:endParaRPr lang="en-US" sz="1090" dirty="0"/>
          </a:p>
        </p:txBody>
      </p:sp>
      <p:sp>
        <p:nvSpPr>
          <p:cNvPr id="10" name="Text 7"/>
          <p:cNvSpPr/>
          <p:nvPr/>
        </p:nvSpPr>
        <p:spPr>
          <a:xfrm>
            <a:off x="3133399" y="2844664"/>
            <a:ext cx="2877173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Centralized verification, management, and placement system</a:t>
            </a:r>
            <a:endParaRPr lang="en-US" sz="727" dirty="0"/>
          </a:p>
        </p:txBody>
      </p:sp>
      <p:sp>
        <p:nvSpPr>
          <p:cNvPr id="11" name="Shape 8"/>
          <p:cNvSpPr/>
          <p:nvPr/>
        </p:nvSpPr>
        <p:spPr>
          <a:xfrm>
            <a:off x="4561284" y="3459026"/>
            <a:ext cx="21431" cy="214313"/>
          </a:xfrm>
          <a:prstGeom prst="rect">
            <a:avLst/>
          </a:prstGeom>
          <a:solidFill>
            <a:srgbClr val="008B8B"/>
          </a:solidFill>
          <a:ln/>
        </p:spPr>
      </p:sp>
      <p:sp>
        <p:nvSpPr>
          <p:cNvPr id="12" name="Shape 9"/>
          <p:cNvSpPr/>
          <p:nvPr/>
        </p:nvSpPr>
        <p:spPr>
          <a:xfrm>
            <a:off x="1250156" y="3923370"/>
            <a:ext cx="2500313" cy="1168673"/>
          </a:xfrm>
          <a:prstGeom prst="rect">
            <a:avLst/>
          </a:prstGeom>
          <a:solidFill>
            <a:srgbClr val="D4691E">
              <a:alpha val="10000"/>
            </a:srgbClr>
          </a:solidFill>
          <a:ln w="18288">
            <a:solidFill>
              <a:srgbClr val="D4691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535906" y="4051957"/>
            <a:ext cx="1928813" cy="271463"/>
          </a:xfrm>
          <a:prstGeom prst="rect">
            <a:avLst/>
          </a:prstGeom>
          <a:noFill/>
          <a:ln/>
        </p:spPr>
        <p:txBody>
          <a:bodyPr wrap="none" lIns="0" tIns="0" rIns="0" bIns="68072" rtlCol="0" anchor="t">
            <a:spAutoFit/>
          </a:bodyPr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008B8B"/>
                </a:solidFill>
              </a:rPr>
              <a:t>Segment 1: Family Employers</a:t>
            </a:r>
            <a:endParaRPr lang="en-US" sz="885" dirty="0"/>
          </a:p>
        </p:txBody>
      </p:sp>
      <p:sp>
        <p:nvSpPr>
          <p:cNvPr id="14" name="Text 11"/>
          <p:cNvSpPr/>
          <p:nvPr/>
        </p:nvSpPr>
        <p:spPr>
          <a:xfrm>
            <a:off x="1535906" y="4380570"/>
            <a:ext cx="1928813" cy="2971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Direct placement for domestic work in Addis Ababa homes</a:t>
            </a:r>
            <a:endParaRPr lang="en-US" sz="674" dirty="0"/>
          </a:p>
        </p:txBody>
      </p:sp>
      <p:sp>
        <p:nvSpPr>
          <p:cNvPr id="15" name="Text 12"/>
          <p:cNvSpPr/>
          <p:nvPr/>
        </p:nvSpPr>
        <p:spPr>
          <a:xfrm>
            <a:off x="1535906" y="4749143"/>
            <a:ext cx="192881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C9A961"/>
                </a:solidFill>
              </a:rPr>
              <a:t>Revenue: Subscription Fees</a:t>
            </a:r>
            <a:endParaRPr lang="en-US" sz="784" dirty="0"/>
          </a:p>
        </p:txBody>
      </p:sp>
      <p:sp>
        <p:nvSpPr>
          <p:cNvPr id="16" name="Shape 13"/>
          <p:cNvSpPr/>
          <p:nvPr/>
        </p:nvSpPr>
        <p:spPr>
          <a:xfrm>
            <a:off x="5393531" y="3923370"/>
            <a:ext cx="2500313" cy="1168673"/>
          </a:xfrm>
          <a:prstGeom prst="rect">
            <a:avLst/>
          </a:prstGeom>
          <a:solidFill>
            <a:srgbClr val="D4691E">
              <a:alpha val="10000"/>
            </a:srgbClr>
          </a:solidFill>
          <a:ln w="18288">
            <a:solidFill>
              <a:srgbClr val="D4691E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5679281" y="4073389"/>
            <a:ext cx="1928813" cy="271463"/>
          </a:xfrm>
          <a:prstGeom prst="rect">
            <a:avLst/>
          </a:prstGeom>
          <a:noFill/>
          <a:ln/>
        </p:spPr>
        <p:txBody>
          <a:bodyPr wrap="none" lIns="0" tIns="0" rIns="0" bIns="68072" rtlCol="0" anchor="t">
            <a:spAutoFit/>
          </a:bodyPr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008B8B"/>
                </a:solidFill>
              </a:rPr>
              <a:t>Segment 2: Agencies (B2B)</a:t>
            </a:r>
            <a:endParaRPr lang="en-US" sz="885" dirty="0"/>
          </a:p>
        </p:txBody>
      </p:sp>
      <p:sp>
        <p:nvSpPr>
          <p:cNvPr id="18" name="Text 15"/>
          <p:cNvSpPr/>
          <p:nvPr/>
        </p:nvSpPr>
        <p:spPr>
          <a:xfrm>
            <a:off x="5679281" y="4402001"/>
            <a:ext cx="1928813" cy="2971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Reliable source of pre-vetted candidates for international market</a:t>
            </a:r>
            <a:endParaRPr lang="en-US" sz="674" dirty="0"/>
          </a:p>
        </p:txBody>
      </p:sp>
      <p:sp>
        <p:nvSpPr>
          <p:cNvPr id="19" name="Text 16"/>
          <p:cNvSpPr/>
          <p:nvPr/>
        </p:nvSpPr>
        <p:spPr>
          <a:xfrm>
            <a:off x="5679281" y="4770574"/>
            <a:ext cx="192881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C9A961"/>
                </a:solidFill>
              </a:rPr>
              <a:t>Revenue: Subscription Fees</a:t>
            </a:r>
            <a:endParaRPr lang="en-US" sz="784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57313" y="305786"/>
            <a:ext cx="6429375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08" b="1" dirty="0">
                <a:solidFill>
                  <a:srgbClr val="D4691E"/>
                </a:solidFill>
              </a:rPr>
              <a:t>Reaching the Workforce: Registration via Messaging Platforms</a:t>
            </a:r>
            <a:endParaRPr lang="en-US" sz="1808" dirty="0"/>
          </a:p>
        </p:txBody>
      </p:sp>
      <p:sp>
        <p:nvSpPr>
          <p:cNvPr id="4" name="Shape 1"/>
          <p:cNvSpPr/>
          <p:nvPr/>
        </p:nvSpPr>
        <p:spPr>
          <a:xfrm>
            <a:off x="285750" y="1363061"/>
            <a:ext cx="2035969" cy="1600200"/>
          </a:xfrm>
          <a:prstGeom prst="rect">
            <a:avLst/>
          </a:prstGeom>
          <a:solidFill>
            <a:srgbClr val="008B8B">
              <a:alpha val="8000"/>
            </a:srgbClr>
          </a:solidFill>
          <a:ln w="18288">
            <a:solidFill>
              <a:srgbClr val="008B8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73348" y="1563086"/>
            <a:ext cx="428625" cy="5143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4100"/>
              </a:lnSpc>
              <a:buNone/>
            </a:pPr>
            <a:r>
              <a:rPr lang="en-US" sz="2436" b="1" dirty="0">
                <a:solidFill>
                  <a:srgbClr val="D4691E"/>
                </a:solidFill>
              </a:rPr>
              <a:t>💬</a:t>
            </a:r>
            <a:endParaRPr lang="en-US" sz="2436" dirty="0"/>
          </a:p>
        </p:txBody>
      </p:sp>
      <p:sp>
        <p:nvSpPr>
          <p:cNvPr id="6" name="Text 3"/>
          <p:cNvSpPr/>
          <p:nvPr/>
        </p:nvSpPr>
        <p:spPr>
          <a:xfrm>
            <a:off x="922241" y="2184592"/>
            <a:ext cx="730811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987" b="1" dirty="0">
                <a:solidFill>
                  <a:srgbClr val="008B8B"/>
                </a:solidFill>
              </a:rPr>
              <a:t>WhatsApp</a:t>
            </a:r>
            <a:endParaRPr lang="en-US" sz="987" dirty="0"/>
          </a:p>
        </p:txBody>
      </p:sp>
      <p:sp>
        <p:nvSpPr>
          <p:cNvPr id="7" name="Text 4"/>
          <p:cNvSpPr/>
          <p:nvPr/>
        </p:nvSpPr>
        <p:spPr>
          <a:xfrm>
            <a:off x="428625" y="2484630"/>
            <a:ext cx="1718072" cy="2786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Ubiquitous messaging platform with high adoption in Ethiopia</a:t>
            </a:r>
            <a:endParaRPr lang="en-US" sz="674" dirty="0"/>
          </a:p>
        </p:txBody>
      </p:sp>
      <p:sp>
        <p:nvSpPr>
          <p:cNvPr id="8" name="Shape 5"/>
          <p:cNvSpPr/>
          <p:nvPr/>
        </p:nvSpPr>
        <p:spPr>
          <a:xfrm>
            <a:off x="2432447" y="1363061"/>
            <a:ext cx="2046684" cy="1600200"/>
          </a:xfrm>
          <a:prstGeom prst="rect">
            <a:avLst/>
          </a:prstGeom>
          <a:solidFill>
            <a:srgbClr val="008B8B">
              <a:alpha val="8000"/>
            </a:srgbClr>
          </a:solidFill>
          <a:ln w="18288">
            <a:solidFill>
              <a:srgbClr val="008B8B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3236119" y="1563086"/>
            <a:ext cx="428625" cy="5143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4100"/>
              </a:lnSpc>
              <a:buNone/>
            </a:pPr>
            <a:r>
              <a:rPr lang="en-US" sz="2436" b="1" dirty="0">
                <a:solidFill>
                  <a:srgbClr val="D4691E"/>
                </a:solidFill>
              </a:rPr>
              <a:t>🎵</a:t>
            </a:r>
            <a:endParaRPr lang="en-US" sz="2436" dirty="0"/>
          </a:p>
        </p:txBody>
      </p:sp>
      <p:sp>
        <p:nvSpPr>
          <p:cNvPr id="10" name="Text 7"/>
          <p:cNvSpPr/>
          <p:nvPr/>
        </p:nvSpPr>
        <p:spPr>
          <a:xfrm>
            <a:off x="3218092" y="2184592"/>
            <a:ext cx="464651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987" b="1" dirty="0">
                <a:solidFill>
                  <a:srgbClr val="008B8B"/>
                </a:solidFill>
              </a:rPr>
              <a:t>TikTok</a:t>
            </a:r>
            <a:endParaRPr lang="en-US" sz="987" dirty="0"/>
          </a:p>
        </p:txBody>
      </p:sp>
      <p:sp>
        <p:nvSpPr>
          <p:cNvPr id="11" name="Text 8"/>
          <p:cNvSpPr/>
          <p:nvPr/>
        </p:nvSpPr>
        <p:spPr>
          <a:xfrm>
            <a:off x="2586038" y="2484630"/>
            <a:ext cx="1728788" cy="2786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Reaches younger demographics and rural populations</a:t>
            </a:r>
            <a:endParaRPr lang="en-US" sz="674" dirty="0"/>
          </a:p>
        </p:txBody>
      </p:sp>
      <p:sp>
        <p:nvSpPr>
          <p:cNvPr id="12" name="Shape 9"/>
          <p:cNvSpPr/>
          <p:nvPr/>
        </p:nvSpPr>
        <p:spPr>
          <a:xfrm>
            <a:off x="4600575" y="1363061"/>
            <a:ext cx="2057400" cy="1600200"/>
          </a:xfrm>
          <a:prstGeom prst="rect">
            <a:avLst/>
          </a:prstGeom>
          <a:solidFill>
            <a:srgbClr val="008B8B">
              <a:alpha val="8000"/>
            </a:srgbClr>
          </a:solidFill>
          <a:ln w="18288">
            <a:solidFill>
              <a:srgbClr val="008B8B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5420320" y="1563086"/>
            <a:ext cx="428625" cy="5143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4100"/>
              </a:lnSpc>
              <a:buNone/>
            </a:pPr>
            <a:r>
              <a:rPr lang="en-US" sz="2436" b="1" dirty="0">
                <a:solidFill>
                  <a:srgbClr val="D4691E"/>
                </a:solidFill>
              </a:rPr>
              <a:t>✈️</a:t>
            </a:r>
            <a:endParaRPr lang="en-US" sz="2436" dirty="0"/>
          </a:p>
        </p:txBody>
      </p:sp>
      <p:sp>
        <p:nvSpPr>
          <p:cNvPr id="14" name="Text 11"/>
          <p:cNvSpPr/>
          <p:nvPr/>
        </p:nvSpPr>
        <p:spPr>
          <a:xfrm>
            <a:off x="5302504" y="2184592"/>
            <a:ext cx="664229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987" b="1" dirty="0">
                <a:solidFill>
                  <a:srgbClr val="008B8B"/>
                </a:solidFill>
              </a:rPr>
              <a:t>Telegram</a:t>
            </a:r>
            <a:endParaRPr lang="en-US" sz="987" dirty="0"/>
          </a:p>
        </p:txBody>
      </p:sp>
      <p:sp>
        <p:nvSpPr>
          <p:cNvPr id="15" name="Text 12"/>
          <p:cNvSpPr/>
          <p:nvPr/>
        </p:nvSpPr>
        <p:spPr>
          <a:xfrm>
            <a:off x="4764881" y="2484630"/>
            <a:ext cx="1739503" cy="2786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Secure, fast, and popular among tech-savvy users</a:t>
            </a:r>
            <a:endParaRPr lang="en-US" sz="674" dirty="0"/>
          </a:p>
        </p:txBody>
      </p:sp>
      <p:sp>
        <p:nvSpPr>
          <p:cNvPr id="16" name="Shape 13"/>
          <p:cNvSpPr/>
          <p:nvPr/>
        </p:nvSpPr>
        <p:spPr>
          <a:xfrm>
            <a:off x="6790134" y="1363061"/>
            <a:ext cx="2068116" cy="1600200"/>
          </a:xfrm>
          <a:prstGeom prst="rect">
            <a:avLst/>
          </a:prstGeom>
          <a:solidFill>
            <a:srgbClr val="008B8B">
              <a:alpha val="8000"/>
            </a:srgbClr>
          </a:solidFill>
          <a:ln w="18288">
            <a:solidFill>
              <a:srgbClr val="008B8B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625953" y="1563086"/>
            <a:ext cx="428625" cy="5143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4100"/>
              </a:lnSpc>
              <a:buNone/>
            </a:pPr>
            <a:r>
              <a:rPr lang="en-US" sz="2436" b="1" dirty="0">
                <a:solidFill>
                  <a:srgbClr val="D4691E"/>
                </a:solidFill>
              </a:rPr>
              <a:t>📱</a:t>
            </a:r>
            <a:endParaRPr lang="en-US" sz="2436" dirty="0"/>
          </a:p>
        </p:txBody>
      </p:sp>
      <p:sp>
        <p:nvSpPr>
          <p:cNvPr id="18" name="Text 15"/>
          <p:cNvSpPr/>
          <p:nvPr/>
        </p:nvSpPr>
        <p:spPr>
          <a:xfrm>
            <a:off x="7688238" y="2184592"/>
            <a:ext cx="304056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987" b="1" dirty="0">
                <a:solidFill>
                  <a:srgbClr val="008B8B"/>
                </a:solidFill>
              </a:rPr>
              <a:t>IMO</a:t>
            </a:r>
            <a:endParaRPr lang="en-US" sz="987" dirty="0"/>
          </a:p>
        </p:txBody>
      </p:sp>
      <p:sp>
        <p:nvSpPr>
          <p:cNvPr id="19" name="Text 16"/>
          <p:cNvSpPr/>
          <p:nvPr/>
        </p:nvSpPr>
        <p:spPr>
          <a:xfrm>
            <a:off x="6965156" y="2484630"/>
            <a:ext cx="1750219" cy="2786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Low-bandwidth alternative for users with limited data</a:t>
            </a:r>
            <a:endParaRPr lang="en-US" sz="674" dirty="0"/>
          </a:p>
        </p:txBody>
      </p:sp>
      <p:sp>
        <p:nvSpPr>
          <p:cNvPr id="20" name="Text 17"/>
          <p:cNvSpPr/>
          <p:nvPr/>
        </p:nvSpPr>
        <p:spPr>
          <a:xfrm>
            <a:off x="428625" y="3441892"/>
            <a:ext cx="8286750" cy="307181"/>
          </a:xfrm>
          <a:prstGeom prst="rect">
            <a:avLst/>
          </a:prstGeom>
          <a:noFill/>
          <a:ln/>
        </p:spPr>
        <p:txBody>
          <a:bodyPr wrap="none" lIns="0" tIns="0" rIns="0" bIns="85090" rtlCol="0" anchor="t">
            <a:spAutoFit/>
          </a:bodyPr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987" b="1" dirty="0">
                <a:solidFill>
                  <a:srgbClr val="D4691E"/>
                </a:solidFill>
              </a:rPr>
              <a:t>Key Benefits &amp; Impact</a:t>
            </a:r>
            <a:endParaRPr lang="en-US" sz="987" dirty="0"/>
          </a:p>
        </p:txBody>
      </p:sp>
      <p:sp>
        <p:nvSpPr>
          <p:cNvPr id="21" name="Text 18"/>
          <p:cNvSpPr/>
          <p:nvPr/>
        </p:nvSpPr>
        <p:spPr>
          <a:xfrm>
            <a:off x="428625" y="3856230"/>
            <a:ext cx="4036219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683" b="1" dirty="0">
                <a:solidFill>
                  <a:srgbClr val="008B8B"/>
                </a:solidFill>
              </a:rPr>
              <a:t>Accessibility</a:t>
            </a:r>
            <a:endParaRPr lang="en-US" sz="683" dirty="0"/>
          </a:p>
        </p:txBody>
      </p:sp>
      <p:sp>
        <p:nvSpPr>
          <p:cNvPr id="22" name="Text 19"/>
          <p:cNvSpPr/>
          <p:nvPr/>
        </p:nvSpPr>
        <p:spPr>
          <a:xfrm>
            <a:off x="428625" y="4051957"/>
            <a:ext cx="4036219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Workers in rural areas with limited internet access can initiate registration by sending a National ID photo to a dedicated account.</a:t>
            </a:r>
            <a:endParaRPr lang="en-US" sz="727" dirty="0"/>
          </a:p>
        </p:txBody>
      </p:sp>
      <p:sp>
        <p:nvSpPr>
          <p:cNvPr id="23" name="Text 20"/>
          <p:cNvSpPr/>
          <p:nvPr/>
        </p:nvSpPr>
        <p:spPr>
          <a:xfrm>
            <a:off x="4679156" y="3856230"/>
            <a:ext cx="4036219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683" b="1" dirty="0">
                <a:solidFill>
                  <a:srgbClr val="008B8B"/>
                </a:solidFill>
              </a:rPr>
              <a:t>Low-Barrier Entry</a:t>
            </a:r>
            <a:endParaRPr lang="en-US" sz="683" dirty="0"/>
          </a:p>
        </p:txBody>
      </p:sp>
      <p:sp>
        <p:nvSpPr>
          <p:cNvPr id="24" name="Text 21"/>
          <p:cNvSpPr/>
          <p:nvPr/>
        </p:nvSpPr>
        <p:spPr>
          <a:xfrm>
            <a:off x="4679156" y="4051957"/>
            <a:ext cx="4036219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Simple process ensures a larger, more diverse talent pool by meeting workers where they already communicate.</a:t>
            </a:r>
            <a:endParaRPr lang="en-US" sz="727" dirty="0"/>
          </a:p>
        </p:txBody>
      </p:sp>
      <p:sp>
        <p:nvSpPr>
          <p:cNvPr id="25" name="Text 22"/>
          <p:cNvSpPr/>
          <p:nvPr/>
        </p:nvSpPr>
        <p:spPr>
          <a:xfrm>
            <a:off x="428625" y="4586288"/>
            <a:ext cx="4036219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683" b="1" dirty="0">
                <a:solidFill>
                  <a:srgbClr val="008B8B"/>
                </a:solidFill>
              </a:rPr>
              <a:t>Rapid Onboarding</a:t>
            </a:r>
            <a:endParaRPr lang="en-US" sz="683" dirty="0"/>
          </a:p>
        </p:txBody>
      </p:sp>
      <p:sp>
        <p:nvSpPr>
          <p:cNvPr id="26" name="Text 23"/>
          <p:cNvSpPr/>
          <p:nvPr/>
        </p:nvSpPr>
        <p:spPr>
          <a:xfrm>
            <a:off x="428625" y="4782015"/>
            <a:ext cx="4036219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Workers receive automated responses and are guided to complete registration via the mobile-friendly web portal.</a:t>
            </a:r>
            <a:endParaRPr lang="en-US" sz="727" dirty="0"/>
          </a:p>
        </p:txBody>
      </p:sp>
      <p:sp>
        <p:nvSpPr>
          <p:cNvPr id="27" name="Text 24"/>
          <p:cNvSpPr/>
          <p:nvPr/>
        </p:nvSpPr>
        <p:spPr>
          <a:xfrm>
            <a:off x="4679156" y="4586288"/>
            <a:ext cx="4036219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683" b="1" dirty="0">
                <a:solidFill>
                  <a:srgbClr val="008B8B"/>
                </a:solidFill>
              </a:rPr>
              <a:t>Market Reach</a:t>
            </a:r>
            <a:endParaRPr lang="en-US" sz="683" dirty="0"/>
          </a:p>
        </p:txBody>
      </p:sp>
      <p:sp>
        <p:nvSpPr>
          <p:cNvPr id="28" name="Text 25"/>
          <p:cNvSpPr/>
          <p:nvPr/>
        </p:nvSpPr>
        <p:spPr>
          <a:xfrm>
            <a:off x="4679156" y="4782015"/>
            <a:ext cx="4036219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Multi-platform presence ensures HomeLink reaches workers across diverse communication preferences and demographics.</a:t>
            </a:r>
            <a:endParaRPr lang="en-US" sz="727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81680" y="285750"/>
            <a:ext cx="7180613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08" b="1" dirty="0">
                <a:solidFill>
                  <a:srgbClr val="D4691E"/>
                </a:solidFill>
              </a:rPr>
              <a:t>Zero Tolerance: Mandatory Age and Contact Verification</a:t>
            </a:r>
            <a:endParaRPr lang="en-US" sz="1808" dirty="0"/>
          </a:p>
        </p:txBody>
      </p:sp>
      <p:sp>
        <p:nvSpPr>
          <p:cNvPr id="4" name="Shape 1"/>
          <p:cNvSpPr/>
          <p:nvPr/>
        </p:nvSpPr>
        <p:spPr>
          <a:xfrm>
            <a:off x="571500" y="1960959"/>
            <a:ext cx="2143125" cy="2143125"/>
          </a:xfrm>
          <a:prstGeom prst="rect">
            <a:avLst/>
          </a:prstGeom>
          <a:solidFill>
            <a:srgbClr val="D4691E">
              <a:alpha val="8000"/>
            </a:srgbClr>
          </a:solidFill>
          <a:ln w="18288">
            <a:solidFill>
              <a:srgbClr val="008B8B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1960959"/>
            <a:ext cx="2143125" cy="2143125"/>
          </a:xfrm>
          <a:prstGeom prst="rect">
            <a:avLst/>
          </a:prstGeom>
        </p:spPr>
      </p:pic>
      <p:sp>
        <p:nvSpPr>
          <p:cNvPr id="6" name="Shape 2"/>
          <p:cNvSpPr/>
          <p:nvPr/>
        </p:nvSpPr>
        <p:spPr>
          <a:xfrm>
            <a:off x="5286375" y="1540957"/>
            <a:ext cx="228600" cy="228600"/>
          </a:xfrm>
          <a:prstGeom prst="rect">
            <a:avLst/>
          </a:prstGeom>
          <a:solidFill>
            <a:srgbClr val="008B8B"/>
          </a:solidFill>
          <a:ln/>
        </p:spPr>
      </p:sp>
      <p:sp>
        <p:nvSpPr>
          <p:cNvPr id="7" name="Text 3"/>
          <p:cNvSpPr/>
          <p:nvPr/>
        </p:nvSpPr>
        <p:spPr>
          <a:xfrm>
            <a:off x="5286375" y="1540957"/>
            <a:ext cx="22860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F4F1E8"/>
                </a:solidFill>
              </a:rPr>
              <a:t>1</a:t>
            </a:r>
            <a:endParaRPr lang="en-US" sz="885" dirty="0"/>
          </a:p>
        </p:txBody>
      </p:sp>
      <p:sp>
        <p:nvSpPr>
          <p:cNvPr id="8" name="Text 4"/>
          <p:cNvSpPr/>
          <p:nvPr/>
        </p:nvSpPr>
        <p:spPr>
          <a:xfrm>
            <a:off x="5600700" y="1548101"/>
            <a:ext cx="1519191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987" b="1" dirty="0">
                <a:solidFill>
                  <a:srgbClr val="D4691E"/>
                </a:solidFill>
              </a:rPr>
              <a:t>Age Verification (18+)</a:t>
            </a:r>
            <a:endParaRPr lang="en-US" sz="987" dirty="0"/>
          </a:p>
        </p:txBody>
      </p:sp>
      <p:sp>
        <p:nvSpPr>
          <p:cNvPr id="9" name="Text 5"/>
          <p:cNvSpPr/>
          <p:nvPr/>
        </p:nvSpPr>
        <p:spPr>
          <a:xfrm>
            <a:off x="5600700" y="1855282"/>
            <a:ext cx="3257550" cy="48002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Automated OCR scan of National ID ensures all workers are </a:t>
            </a:r>
            <a:pPr algn="l" indent="0" marL="0">
              <a:lnSpc>
                <a:spcPts val="1300"/>
              </a:lnSpc>
              <a:buNone/>
            </a:pPr>
            <a:r>
              <a:rPr lang="en-US" sz="683" b="1" dirty="0">
                <a:solidFill>
                  <a:srgbClr val="008B8B"/>
                </a:solidFill>
              </a:rPr>
              <a:t>18 years </a:t>
            </a:r>
            <a:pPr algn="l" indent="0" marL="0">
              <a:lnSpc>
                <a:spcPts val="1300"/>
              </a:lnSpc>
              <a:buNone/>
            </a:pPr>
            <a:r>
              <a:rPr lang="en-US" sz="683" b="1" dirty="0">
                <a:solidFill>
                  <a:srgbClr val="008B8B"/>
                </a:solidFill>
              </a:rPr>
              <a:t>or older</a:t>
            </a:r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. Registration is immediately halted if underaged, ensuring </a:t>
            </a:r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legal compliance.</a:t>
            </a:r>
            <a:endParaRPr lang="en-US" sz="727" dirty="0"/>
          </a:p>
        </p:txBody>
      </p:sp>
      <p:sp>
        <p:nvSpPr>
          <p:cNvPr id="10" name="Shape 6"/>
          <p:cNvSpPr/>
          <p:nvPr/>
        </p:nvSpPr>
        <p:spPr>
          <a:xfrm>
            <a:off x="5286375" y="2535334"/>
            <a:ext cx="228600" cy="228600"/>
          </a:xfrm>
          <a:prstGeom prst="rect">
            <a:avLst/>
          </a:prstGeom>
          <a:solidFill>
            <a:srgbClr val="008B8B"/>
          </a:solidFill>
          <a:ln/>
        </p:spPr>
      </p:sp>
      <p:sp>
        <p:nvSpPr>
          <p:cNvPr id="11" name="Text 7"/>
          <p:cNvSpPr/>
          <p:nvPr/>
        </p:nvSpPr>
        <p:spPr>
          <a:xfrm>
            <a:off x="5286375" y="2535334"/>
            <a:ext cx="22860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F4F1E8"/>
                </a:solidFill>
              </a:rPr>
              <a:t>2</a:t>
            </a:r>
            <a:endParaRPr lang="en-US" sz="885" dirty="0"/>
          </a:p>
        </p:txBody>
      </p:sp>
      <p:sp>
        <p:nvSpPr>
          <p:cNvPr id="12" name="Text 8"/>
          <p:cNvSpPr/>
          <p:nvPr/>
        </p:nvSpPr>
        <p:spPr>
          <a:xfrm>
            <a:off x="5600700" y="2542477"/>
            <a:ext cx="225243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987" b="1" dirty="0">
                <a:solidFill>
                  <a:srgbClr val="D4691E"/>
                </a:solidFill>
              </a:rPr>
              <a:t>Emergency Contact Verification</a:t>
            </a:r>
            <a:endParaRPr lang="en-US" sz="987" dirty="0"/>
          </a:p>
        </p:txBody>
      </p:sp>
      <p:sp>
        <p:nvSpPr>
          <p:cNvPr id="13" name="Text 9"/>
          <p:cNvSpPr/>
          <p:nvPr/>
        </p:nvSpPr>
        <p:spPr>
          <a:xfrm>
            <a:off x="5600700" y="2849659"/>
            <a:ext cx="3257550" cy="48002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Worker must provide the </a:t>
            </a:r>
            <a:pPr algn="l" indent="0" marL="0">
              <a:lnSpc>
                <a:spcPts val="1300"/>
              </a:lnSpc>
              <a:buNone/>
            </a:pPr>
            <a:r>
              <a:rPr lang="en-US" sz="683" b="1" dirty="0">
                <a:solidFill>
                  <a:srgbClr val="008B8B"/>
                </a:solidFill>
              </a:rPr>
              <a:t>National ID of their emergency contact</a:t>
            </a:r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. </a:t>
            </a:r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System verifies the contact's ID is from the worker's </a:t>
            </a:r>
            <a:pPr algn="l" indent="0" marL="0">
              <a:lnSpc>
                <a:spcPts val="1300"/>
              </a:lnSpc>
              <a:buNone/>
            </a:pPr>
            <a:r>
              <a:rPr lang="en-US" sz="683" b="1" dirty="0">
                <a:solidFill>
                  <a:srgbClr val="008B8B"/>
                </a:solidFill>
              </a:rPr>
              <a:t>original ruler </a:t>
            </a:r>
            <a:pPr algn="l" indent="0" marL="0">
              <a:lnSpc>
                <a:spcPts val="1300"/>
              </a:lnSpc>
              <a:buNone/>
            </a:pPr>
            <a:r>
              <a:rPr lang="en-US" sz="683" b="1" dirty="0">
                <a:solidFill>
                  <a:srgbClr val="008B8B"/>
                </a:solidFill>
              </a:rPr>
              <a:t>area</a:t>
            </a:r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 before travel to Addis.</a:t>
            </a:r>
            <a:endParaRPr lang="en-US" sz="727" dirty="0"/>
          </a:p>
        </p:txBody>
      </p:sp>
      <p:sp>
        <p:nvSpPr>
          <p:cNvPr id="14" name="Shape 10"/>
          <p:cNvSpPr/>
          <p:nvPr/>
        </p:nvSpPr>
        <p:spPr>
          <a:xfrm>
            <a:off x="5286375" y="3529710"/>
            <a:ext cx="228600" cy="228600"/>
          </a:xfrm>
          <a:prstGeom prst="rect">
            <a:avLst/>
          </a:prstGeom>
          <a:solidFill>
            <a:srgbClr val="008B8B"/>
          </a:solidFill>
          <a:ln/>
        </p:spPr>
      </p:sp>
      <p:sp>
        <p:nvSpPr>
          <p:cNvPr id="15" name="Text 11"/>
          <p:cNvSpPr/>
          <p:nvPr/>
        </p:nvSpPr>
        <p:spPr>
          <a:xfrm>
            <a:off x="5286375" y="3529710"/>
            <a:ext cx="22860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F4F1E8"/>
                </a:solidFill>
              </a:rPr>
              <a:t>✓</a:t>
            </a:r>
            <a:endParaRPr lang="en-US" sz="885" dirty="0"/>
          </a:p>
        </p:txBody>
      </p:sp>
      <p:sp>
        <p:nvSpPr>
          <p:cNvPr id="16" name="Text 12"/>
          <p:cNvSpPr/>
          <p:nvPr/>
        </p:nvSpPr>
        <p:spPr>
          <a:xfrm>
            <a:off x="5600700" y="3536854"/>
            <a:ext cx="508071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987" b="1" dirty="0">
                <a:solidFill>
                  <a:srgbClr val="D4691E"/>
                </a:solidFill>
              </a:rPr>
              <a:t>Impact</a:t>
            </a:r>
            <a:endParaRPr lang="en-US" sz="987" dirty="0"/>
          </a:p>
        </p:txBody>
      </p:sp>
      <p:sp>
        <p:nvSpPr>
          <p:cNvPr id="17" name="Text 13"/>
          <p:cNvSpPr/>
          <p:nvPr/>
        </p:nvSpPr>
        <p:spPr>
          <a:xfrm>
            <a:off x="5600700" y="3844035"/>
            <a:ext cx="3257550" cy="48002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Ensures legal compliance and provides a </a:t>
            </a:r>
            <a:pPr algn="l" indent="0" marL="0">
              <a:lnSpc>
                <a:spcPts val="1300"/>
              </a:lnSpc>
              <a:buNone/>
            </a:pPr>
            <a:r>
              <a:rPr lang="en-US" sz="683" b="1" dirty="0">
                <a:solidFill>
                  <a:srgbClr val="008B8B"/>
                </a:solidFill>
              </a:rPr>
              <a:t>reliable, verified point of </a:t>
            </a:r>
            <a:pPr algn="l" indent="0" marL="0">
              <a:lnSpc>
                <a:spcPts val="1300"/>
              </a:lnSpc>
              <a:buNone/>
            </a:pPr>
            <a:r>
              <a:rPr lang="en-US" sz="683" b="1" dirty="0">
                <a:solidFill>
                  <a:srgbClr val="008B8B"/>
                </a:solidFill>
              </a:rPr>
              <a:t>contact</a:t>
            </a:r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 in the worker's home community for accountability and </a:t>
            </a:r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safety.</a:t>
            </a:r>
            <a:endParaRPr lang="en-US" sz="727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57313" y="285750"/>
            <a:ext cx="6429375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08" b="1" dirty="0">
                <a:solidFill>
                  <a:srgbClr val="D4691E"/>
                </a:solidFill>
              </a:rPr>
              <a:t>Professionalizing the Workforce: Automated CV Generation</a:t>
            </a:r>
            <a:endParaRPr lang="en-US" sz="1808" dirty="0"/>
          </a:p>
        </p:txBody>
      </p:sp>
      <p:sp>
        <p:nvSpPr>
          <p:cNvPr id="4" name="Shape 1"/>
          <p:cNvSpPr/>
          <p:nvPr/>
        </p:nvSpPr>
        <p:spPr>
          <a:xfrm>
            <a:off x="428625" y="1378744"/>
            <a:ext cx="428625" cy="428625"/>
          </a:xfrm>
          <a:prstGeom prst="rect">
            <a:avLst/>
          </a:prstGeom>
          <a:solidFill>
            <a:srgbClr val="D4691E"/>
          </a:solidFill>
          <a:ln w="18288">
            <a:solidFill>
              <a:srgbClr val="008B8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428625" y="1378744"/>
            <a:ext cx="428625" cy="4286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397" b="1" dirty="0">
                <a:solidFill>
                  <a:srgbClr val="F4F1E8"/>
                </a:solidFill>
              </a:rPr>
              <a:t>1</a:t>
            </a:r>
            <a:endParaRPr lang="en-US" sz="1397" dirty="0"/>
          </a:p>
        </p:txBody>
      </p:sp>
      <p:sp>
        <p:nvSpPr>
          <p:cNvPr id="6" name="Text 3"/>
          <p:cNvSpPr/>
          <p:nvPr/>
        </p:nvSpPr>
        <p:spPr>
          <a:xfrm>
            <a:off x="1035844" y="1435894"/>
            <a:ext cx="7679531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987" b="1" dirty="0">
                <a:solidFill>
                  <a:srgbClr val="008B8B"/>
                </a:solidFill>
              </a:rPr>
              <a:t>Auto-CV Generation</a:t>
            </a:r>
            <a:endParaRPr lang="en-US" sz="987" dirty="0"/>
          </a:p>
        </p:txBody>
      </p:sp>
      <p:sp>
        <p:nvSpPr>
          <p:cNvPr id="7" name="Text 4"/>
          <p:cNvSpPr/>
          <p:nvPr/>
        </p:nvSpPr>
        <p:spPr>
          <a:xfrm>
            <a:off x="1035844" y="1707356"/>
            <a:ext cx="7679531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Upon successful verification and completion of the Skill &amp; Experience Self-Assessment, the system automatically compiles all verified data (Skills, Experience, Training Badges) into a professional, standardized CV in PDF format.</a:t>
            </a:r>
            <a:endParaRPr lang="en-US" sz="727" dirty="0"/>
          </a:p>
        </p:txBody>
      </p:sp>
      <p:sp>
        <p:nvSpPr>
          <p:cNvPr id="8" name="Shape 5"/>
          <p:cNvSpPr/>
          <p:nvPr/>
        </p:nvSpPr>
        <p:spPr>
          <a:xfrm>
            <a:off x="428625" y="2205968"/>
            <a:ext cx="428625" cy="428625"/>
          </a:xfrm>
          <a:prstGeom prst="rect">
            <a:avLst/>
          </a:prstGeom>
          <a:solidFill>
            <a:srgbClr val="D4691E"/>
          </a:solidFill>
          <a:ln w="18288">
            <a:solidFill>
              <a:srgbClr val="008B8B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28625" y="2205968"/>
            <a:ext cx="428625" cy="4286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397" b="1" dirty="0">
                <a:solidFill>
                  <a:srgbClr val="F4F1E8"/>
                </a:solidFill>
              </a:rPr>
              <a:t>2</a:t>
            </a:r>
            <a:endParaRPr lang="en-US" sz="1397" dirty="0"/>
          </a:p>
        </p:txBody>
      </p:sp>
      <p:sp>
        <p:nvSpPr>
          <p:cNvPr id="10" name="Text 7"/>
          <p:cNvSpPr/>
          <p:nvPr/>
        </p:nvSpPr>
        <p:spPr>
          <a:xfrm>
            <a:off x="1035844" y="2263118"/>
            <a:ext cx="7679531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987" b="1" dirty="0">
                <a:solidFill>
                  <a:srgbClr val="008B8B"/>
                </a:solidFill>
              </a:rPr>
              <a:t>Centralized Database</a:t>
            </a:r>
            <a:endParaRPr lang="en-US" sz="987" dirty="0"/>
          </a:p>
        </p:txBody>
      </p:sp>
      <p:sp>
        <p:nvSpPr>
          <p:cNvPr id="11" name="Text 8"/>
          <p:cNvSpPr/>
          <p:nvPr/>
        </p:nvSpPr>
        <p:spPr>
          <a:xfrm>
            <a:off x="1035844" y="2534580"/>
            <a:ext cx="7679531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The database serves as the single source of truth for all worker profiles, ensuring consistency and accuracy across the platform. All CVs are securely stored and indexed for quick retrieval.</a:t>
            </a:r>
            <a:endParaRPr lang="en-US" sz="727" dirty="0"/>
          </a:p>
        </p:txBody>
      </p:sp>
      <p:sp>
        <p:nvSpPr>
          <p:cNvPr id="12" name="Shape 9"/>
          <p:cNvSpPr/>
          <p:nvPr/>
        </p:nvSpPr>
        <p:spPr>
          <a:xfrm>
            <a:off x="428625" y="3033192"/>
            <a:ext cx="428625" cy="428625"/>
          </a:xfrm>
          <a:prstGeom prst="rect">
            <a:avLst/>
          </a:prstGeom>
          <a:solidFill>
            <a:srgbClr val="D4691E"/>
          </a:solidFill>
          <a:ln w="18288">
            <a:solidFill>
              <a:srgbClr val="008B8B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428625" y="3033192"/>
            <a:ext cx="428625" cy="4286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397" b="1" dirty="0">
                <a:solidFill>
                  <a:srgbClr val="F4F1E8"/>
                </a:solidFill>
              </a:rPr>
              <a:t>3</a:t>
            </a:r>
            <a:endParaRPr lang="en-US" sz="1397" dirty="0"/>
          </a:p>
        </p:txBody>
      </p:sp>
      <p:sp>
        <p:nvSpPr>
          <p:cNvPr id="14" name="Text 11"/>
          <p:cNvSpPr/>
          <p:nvPr/>
        </p:nvSpPr>
        <p:spPr>
          <a:xfrm>
            <a:off x="1035844" y="3090342"/>
            <a:ext cx="7679531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987" b="1" dirty="0">
                <a:solidFill>
                  <a:srgbClr val="008B8B"/>
                </a:solidFill>
              </a:rPr>
              <a:t>Resource Sharing</a:t>
            </a:r>
            <a:endParaRPr lang="en-US" sz="987" dirty="0"/>
          </a:p>
        </p:txBody>
      </p:sp>
      <p:sp>
        <p:nvSpPr>
          <p:cNvPr id="15" name="Text 12"/>
          <p:cNvSpPr/>
          <p:nvPr/>
        </p:nvSpPr>
        <p:spPr>
          <a:xfrm>
            <a:off x="1035844" y="3361804"/>
            <a:ext cx="7679531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The system is designed to share this resource with all authorized parties: Family Employers access worker profiles via the Employer Portal, and Local &amp; Foreign Agencies access Auto-CVs and use Bulk Export/CV Download functionality.</a:t>
            </a:r>
            <a:endParaRPr lang="en-US" sz="727" dirty="0"/>
          </a:p>
        </p:txBody>
      </p:sp>
      <p:sp>
        <p:nvSpPr>
          <p:cNvPr id="16" name="Shape 13"/>
          <p:cNvSpPr/>
          <p:nvPr/>
        </p:nvSpPr>
        <p:spPr>
          <a:xfrm>
            <a:off x="322752" y="3931853"/>
            <a:ext cx="8498495" cy="677205"/>
          </a:xfrm>
          <a:prstGeom prst="rect">
            <a:avLst/>
          </a:prstGeom>
          <a:solidFill>
            <a:srgbClr val="008B8B">
              <a:alpha val="8000"/>
            </a:srgbClr>
          </a:solidFill>
          <a:ln/>
        </p:spPr>
      </p:sp>
      <p:sp>
        <p:nvSpPr>
          <p:cNvPr id="17" name="Shape 14"/>
          <p:cNvSpPr/>
          <p:nvPr/>
        </p:nvSpPr>
        <p:spPr>
          <a:xfrm>
            <a:off x="322752" y="3931853"/>
            <a:ext cx="8498495" cy="7144"/>
          </a:xfrm>
          <a:prstGeom prst="rect">
            <a:avLst/>
          </a:prstGeom>
          <a:solidFill>
            <a:srgbClr val="C9A961"/>
          </a:solidFill>
          <a:ln/>
        </p:spPr>
      </p:sp>
      <p:sp>
        <p:nvSpPr>
          <p:cNvPr id="18" name="Shape 15"/>
          <p:cNvSpPr/>
          <p:nvPr/>
        </p:nvSpPr>
        <p:spPr>
          <a:xfrm>
            <a:off x="322752" y="4601914"/>
            <a:ext cx="8498495" cy="7144"/>
          </a:xfrm>
          <a:prstGeom prst="rect">
            <a:avLst/>
          </a:prstGeom>
          <a:solidFill>
            <a:srgbClr val="C9A961"/>
          </a:solidFill>
          <a:ln/>
        </p:spPr>
      </p:sp>
      <p:sp>
        <p:nvSpPr>
          <p:cNvPr id="19" name="Shape 16"/>
          <p:cNvSpPr/>
          <p:nvPr/>
        </p:nvSpPr>
        <p:spPr>
          <a:xfrm>
            <a:off x="322752" y="3931853"/>
            <a:ext cx="28575" cy="677205"/>
          </a:xfrm>
          <a:prstGeom prst="rect">
            <a:avLst/>
          </a:prstGeom>
          <a:solidFill>
            <a:srgbClr val="008B8B"/>
          </a:solidFill>
          <a:ln/>
        </p:spPr>
      </p:sp>
      <p:sp>
        <p:nvSpPr>
          <p:cNvPr id="20" name="Text 17"/>
          <p:cNvSpPr/>
          <p:nvPr/>
        </p:nvSpPr>
        <p:spPr>
          <a:xfrm>
            <a:off x="622790" y="4074728"/>
            <a:ext cx="789842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D4691E"/>
                </a:solidFill>
              </a:rPr>
              <a:t>🔒 Security &amp; Privacy</a:t>
            </a:r>
            <a:endParaRPr lang="en-US" sz="784" dirty="0"/>
          </a:p>
        </p:txBody>
      </p:sp>
      <p:sp>
        <p:nvSpPr>
          <p:cNvPr id="21" name="Text 18"/>
          <p:cNvSpPr/>
          <p:nvPr/>
        </p:nvSpPr>
        <p:spPr>
          <a:xfrm>
            <a:off x="622790" y="4303328"/>
            <a:ext cx="7898420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No direct contact information (phone, address) is revealed to employers/agencies until a formal hiring process is initiated. The platform maintains its role as the trusted intermediary.</a:t>
            </a:r>
            <a:endParaRPr lang="en-US" sz="674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8625" y="214313"/>
            <a:ext cx="619095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02" b="1" dirty="0">
                <a:solidFill>
                  <a:srgbClr val="D4691E"/>
                </a:solidFill>
              </a:rPr>
              <a:t>Worker Management: From Registration to Placement</a:t>
            </a:r>
            <a:endParaRPr lang="en-US" sz="1602" dirty="0"/>
          </a:p>
        </p:txBody>
      </p:sp>
      <p:sp>
        <p:nvSpPr>
          <p:cNvPr id="4" name="Shape 1"/>
          <p:cNvSpPr/>
          <p:nvPr/>
        </p:nvSpPr>
        <p:spPr>
          <a:xfrm>
            <a:off x="971550" y="928688"/>
            <a:ext cx="2000250" cy="3571875"/>
          </a:xfrm>
          <a:prstGeom prst="rect">
            <a:avLst/>
          </a:prstGeom>
          <a:solidFill>
            <a:srgbClr val="FFFFFF"/>
          </a:solidFill>
          <a:ln w="45720">
            <a:solidFill>
              <a:srgbClr val="008B8B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50" y="928688"/>
            <a:ext cx="2000250" cy="357187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431596" y="4600575"/>
            <a:ext cx="1080157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83" b="1" dirty="0">
                <a:solidFill>
                  <a:srgbClr val="008B8B"/>
                </a:solidFill>
              </a:rPr>
              <a:t>Digital Worker Profile</a:t>
            </a:r>
            <a:endParaRPr lang="en-US" sz="683" dirty="0"/>
          </a:p>
        </p:txBody>
      </p:sp>
      <p:sp>
        <p:nvSpPr>
          <p:cNvPr id="7" name="Text 3"/>
          <p:cNvSpPr/>
          <p:nvPr/>
        </p:nvSpPr>
        <p:spPr>
          <a:xfrm>
            <a:off x="3657600" y="784529"/>
            <a:ext cx="1493351" cy="235744"/>
          </a:xfrm>
          <a:prstGeom prst="rect">
            <a:avLst/>
          </a:prstGeom>
          <a:noFill/>
          <a:ln/>
        </p:spPr>
        <p:txBody>
          <a:bodyPr wrap="none" lIns="0" tIns="0" rIns="0" bIns="51054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008B8B"/>
                </a:solidFill>
              </a:rPr>
              <a:t>Registration Data Capture</a:t>
            </a:r>
            <a:endParaRPr lang="en-US" sz="784" dirty="0"/>
          </a:p>
        </p:txBody>
      </p:sp>
      <p:sp>
        <p:nvSpPr>
          <p:cNvPr id="8" name="Text 4"/>
          <p:cNvSpPr/>
          <p:nvPr/>
        </p:nvSpPr>
        <p:spPr>
          <a:xfrm>
            <a:off x="3657600" y="1077423"/>
            <a:ext cx="5129213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Personal Bio-Data (Name, Age, Photo, Phone)</a:t>
            </a:r>
            <a:endParaRPr lang="en-US" sz="674" dirty="0"/>
          </a:p>
        </p:txBody>
      </p:sp>
      <p:sp>
        <p:nvSpPr>
          <p:cNvPr id="9" name="Text 5"/>
          <p:cNvSpPr/>
          <p:nvPr/>
        </p:nvSpPr>
        <p:spPr>
          <a:xfrm>
            <a:off x="3657600" y="1268853"/>
            <a:ext cx="5129213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National ID (Kebele ID) via OCR scan</a:t>
            </a:r>
            <a:endParaRPr lang="en-US" sz="674" dirty="0"/>
          </a:p>
        </p:txBody>
      </p:sp>
      <p:sp>
        <p:nvSpPr>
          <p:cNvPr id="10" name="Text 6"/>
          <p:cNvSpPr/>
          <p:nvPr/>
        </p:nvSpPr>
        <p:spPr>
          <a:xfrm>
            <a:off x="3657600" y="1460283"/>
            <a:ext cx="5129213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Skill &amp; Experience Self-Assessment</a:t>
            </a:r>
            <a:endParaRPr lang="en-US" sz="674" dirty="0"/>
          </a:p>
        </p:txBody>
      </p:sp>
      <p:sp>
        <p:nvSpPr>
          <p:cNvPr id="11" name="Text 7"/>
          <p:cNvSpPr/>
          <p:nvPr/>
        </p:nvSpPr>
        <p:spPr>
          <a:xfrm>
            <a:off x="3657600" y="1651713"/>
            <a:ext cx="5129213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Job Preferences (Live-in/Live-out)</a:t>
            </a:r>
            <a:endParaRPr lang="en-US" sz="674" dirty="0"/>
          </a:p>
        </p:txBody>
      </p:sp>
      <p:sp>
        <p:nvSpPr>
          <p:cNvPr id="12" name="Text 8"/>
          <p:cNvSpPr/>
          <p:nvPr/>
        </p:nvSpPr>
        <p:spPr>
          <a:xfrm>
            <a:off x="3657600" y="2000306"/>
            <a:ext cx="1012487" cy="235744"/>
          </a:xfrm>
          <a:prstGeom prst="rect">
            <a:avLst/>
          </a:prstGeom>
          <a:noFill/>
          <a:ln/>
        </p:spPr>
        <p:txBody>
          <a:bodyPr wrap="none" lIns="0" tIns="0" rIns="0" bIns="51054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008B8B"/>
                </a:solidFill>
              </a:rPr>
              <a:t>Status Dashboard</a:t>
            </a:r>
            <a:endParaRPr lang="en-US" sz="784" dirty="0"/>
          </a:p>
        </p:txBody>
      </p:sp>
      <p:sp>
        <p:nvSpPr>
          <p:cNvPr id="13" name="Text 9"/>
          <p:cNvSpPr/>
          <p:nvPr/>
        </p:nvSpPr>
        <p:spPr>
          <a:xfrm>
            <a:off x="3657600" y="2293200"/>
            <a:ext cx="5129213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Profile Completeness Indicator</a:t>
            </a:r>
            <a:endParaRPr lang="en-US" sz="674" dirty="0"/>
          </a:p>
        </p:txBody>
      </p:sp>
      <p:sp>
        <p:nvSpPr>
          <p:cNvPr id="14" name="Text 10"/>
          <p:cNvSpPr/>
          <p:nvPr/>
        </p:nvSpPr>
        <p:spPr>
          <a:xfrm>
            <a:off x="3657600" y="2484630"/>
            <a:ext cx="5129213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Application Status Tracking</a:t>
            </a:r>
            <a:endParaRPr lang="en-US" sz="674" dirty="0"/>
          </a:p>
        </p:txBody>
      </p:sp>
      <p:sp>
        <p:nvSpPr>
          <p:cNvPr id="15" name="Text 11"/>
          <p:cNvSpPr/>
          <p:nvPr/>
        </p:nvSpPr>
        <p:spPr>
          <a:xfrm>
            <a:off x="3657600" y="2676060"/>
            <a:ext cx="5129213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Digital Profile Card (Printable)</a:t>
            </a:r>
            <a:endParaRPr lang="en-US" sz="674" dirty="0"/>
          </a:p>
        </p:txBody>
      </p:sp>
      <p:sp>
        <p:nvSpPr>
          <p:cNvPr id="16" name="Text 12"/>
          <p:cNvSpPr/>
          <p:nvPr/>
        </p:nvSpPr>
        <p:spPr>
          <a:xfrm>
            <a:off x="3657600" y="3024653"/>
            <a:ext cx="986312" cy="235744"/>
          </a:xfrm>
          <a:prstGeom prst="rect">
            <a:avLst/>
          </a:prstGeom>
          <a:noFill/>
          <a:ln/>
        </p:spPr>
        <p:txBody>
          <a:bodyPr wrap="none" lIns="0" tIns="0" rIns="0" bIns="51054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008B8B"/>
                </a:solidFill>
              </a:rPr>
              <a:t>Training Modules</a:t>
            </a:r>
            <a:endParaRPr lang="en-US" sz="784" dirty="0"/>
          </a:p>
        </p:txBody>
      </p:sp>
      <p:sp>
        <p:nvSpPr>
          <p:cNvPr id="17" name="Text 13"/>
          <p:cNvSpPr/>
          <p:nvPr/>
        </p:nvSpPr>
        <p:spPr>
          <a:xfrm>
            <a:off x="3657600" y="3317546"/>
            <a:ext cx="5129213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House Safety Basics</a:t>
            </a:r>
            <a:endParaRPr lang="en-US" sz="674" dirty="0"/>
          </a:p>
        </p:txBody>
      </p:sp>
      <p:sp>
        <p:nvSpPr>
          <p:cNvPr id="18" name="Text 14"/>
          <p:cNvSpPr/>
          <p:nvPr/>
        </p:nvSpPr>
        <p:spPr>
          <a:xfrm>
            <a:off x="3657600" y="3508977"/>
            <a:ext cx="5129213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Professional Behavior Training</a:t>
            </a:r>
            <a:endParaRPr lang="en-US" sz="674" dirty="0"/>
          </a:p>
        </p:txBody>
      </p:sp>
      <p:sp>
        <p:nvSpPr>
          <p:cNvPr id="19" name="Text 15"/>
          <p:cNvSpPr/>
          <p:nvPr/>
        </p:nvSpPr>
        <p:spPr>
          <a:xfrm>
            <a:off x="3657600" y="3700407"/>
            <a:ext cx="5129213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Hygiene Standards</a:t>
            </a:r>
            <a:endParaRPr lang="en-US" sz="674" dirty="0"/>
          </a:p>
        </p:txBody>
      </p:sp>
      <p:sp>
        <p:nvSpPr>
          <p:cNvPr id="20" name="Text 16"/>
          <p:cNvSpPr/>
          <p:nvPr/>
        </p:nvSpPr>
        <p:spPr>
          <a:xfrm>
            <a:off x="3657600" y="3891837"/>
            <a:ext cx="5129213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Addis Workplace Etiquette</a:t>
            </a:r>
            <a:endParaRPr lang="en-US" sz="674" dirty="0"/>
          </a:p>
        </p:txBody>
      </p:sp>
      <p:sp>
        <p:nvSpPr>
          <p:cNvPr id="21" name="Text 17"/>
          <p:cNvSpPr/>
          <p:nvPr/>
        </p:nvSpPr>
        <p:spPr>
          <a:xfrm>
            <a:off x="3657600" y="4240430"/>
            <a:ext cx="1348299" cy="235744"/>
          </a:xfrm>
          <a:prstGeom prst="rect">
            <a:avLst/>
          </a:prstGeom>
          <a:noFill/>
          <a:ln/>
        </p:spPr>
        <p:txBody>
          <a:bodyPr wrap="none" lIns="0" tIns="0" rIns="0" bIns="51054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008B8B"/>
                </a:solidFill>
              </a:rPr>
              <a:t>Accommodation Center</a:t>
            </a:r>
            <a:endParaRPr lang="en-US" sz="784" dirty="0"/>
          </a:p>
        </p:txBody>
      </p:sp>
      <p:sp>
        <p:nvSpPr>
          <p:cNvPr id="22" name="Text 18"/>
          <p:cNvSpPr/>
          <p:nvPr/>
        </p:nvSpPr>
        <p:spPr>
          <a:xfrm>
            <a:off x="3657600" y="4533323"/>
            <a:ext cx="5129213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Temporary Housing &amp; Check-in/Check-out</a:t>
            </a:r>
            <a:endParaRPr lang="en-US" sz="674" dirty="0"/>
          </a:p>
        </p:txBody>
      </p:sp>
      <p:sp>
        <p:nvSpPr>
          <p:cNvPr id="23" name="Text 19"/>
          <p:cNvSpPr/>
          <p:nvPr/>
        </p:nvSpPr>
        <p:spPr>
          <a:xfrm>
            <a:off x="3657600" y="4724753"/>
            <a:ext cx="5129213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Staff Notes &amp; Progress Tracking</a:t>
            </a:r>
            <a:endParaRPr lang="en-US" sz="674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285750"/>
            <a:ext cx="91440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08" b="1" dirty="0">
                <a:solidFill>
                  <a:srgbClr val="D4691E"/>
                </a:solidFill>
              </a:rPr>
              <a:t>The Domestic Market: Easy &amp; Trustworthy Hiring</a:t>
            </a:r>
            <a:endParaRPr lang="en-US" sz="1808" dirty="0"/>
          </a:p>
        </p:txBody>
      </p:sp>
      <p:sp>
        <p:nvSpPr>
          <p:cNvPr id="4" name="Shape 1"/>
          <p:cNvSpPr/>
          <p:nvPr/>
        </p:nvSpPr>
        <p:spPr>
          <a:xfrm>
            <a:off x="464344" y="1585913"/>
            <a:ext cx="2143125" cy="2857500"/>
          </a:xfrm>
          <a:prstGeom prst="rect">
            <a:avLst/>
          </a:prstGeom>
          <a:solidFill>
            <a:srgbClr val="000000">
              <a:alpha val="0"/>
            </a:srgbClr>
          </a:solidFill>
          <a:ln w="27432">
            <a:solidFill>
              <a:srgbClr val="008B8B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344" y="1585913"/>
            <a:ext cx="2143125" cy="28575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3378994" y="1687711"/>
            <a:ext cx="5479256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008B8B"/>
                </a:solidFill>
              </a:rPr>
              <a:t>Light Vetting</a:t>
            </a:r>
            <a:endParaRPr lang="en-US" sz="885" dirty="0"/>
          </a:p>
        </p:txBody>
      </p:sp>
      <p:sp>
        <p:nvSpPr>
          <p:cNvPr id="7" name="Text 3"/>
          <p:cNvSpPr/>
          <p:nvPr/>
        </p:nvSpPr>
        <p:spPr>
          <a:xfrm>
            <a:off x="3378994" y="1923455"/>
            <a:ext cx="5479256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Employers register with ID and address. Quick verification ensures legitimacy.</a:t>
            </a:r>
            <a:endParaRPr lang="en-US" sz="727" dirty="0"/>
          </a:p>
        </p:txBody>
      </p:sp>
      <p:sp>
        <p:nvSpPr>
          <p:cNvPr id="8" name="Text 4"/>
          <p:cNvSpPr/>
          <p:nvPr/>
        </p:nvSpPr>
        <p:spPr>
          <a:xfrm>
            <a:off x="3378994" y="2430661"/>
            <a:ext cx="5479256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008B8B"/>
                </a:solidFill>
              </a:rPr>
              <a:t>Search &amp; Filter</a:t>
            </a:r>
            <a:endParaRPr lang="en-US" sz="885" dirty="0"/>
          </a:p>
        </p:txBody>
      </p:sp>
      <p:sp>
        <p:nvSpPr>
          <p:cNvPr id="9" name="Text 5"/>
          <p:cNvSpPr/>
          <p:nvPr/>
        </p:nvSpPr>
        <p:spPr>
          <a:xfrm>
            <a:off x="3378994" y="2666405"/>
            <a:ext cx="5479256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Search by Skills, Age Range, Experience Level, and Live-in/Live-out preferences.</a:t>
            </a:r>
            <a:endParaRPr lang="en-US" sz="727" dirty="0"/>
          </a:p>
        </p:txBody>
      </p:sp>
      <p:sp>
        <p:nvSpPr>
          <p:cNvPr id="10" name="Text 6"/>
          <p:cNvSpPr/>
          <p:nvPr/>
        </p:nvSpPr>
        <p:spPr>
          <a:xfrm>
            <a:off x="3378994" y="3173611"/>
            <a:ext cx="5479256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008B8B"/>
                </a:solidFill>
              </a:rPr>
              <a:t>Hiring Workflow</a:t>
            </a:r>
            <a:endParaRPr lang="en-US" sz="885" dirty="0"/>
          </a:p>
        </p:txBody>
      </p:sp>
      <p:sp>
        <p:nvSpPr>
          <p:cNvPr id="11" name="Text 7"/>
          <p:cNvSpPr/>
          <p:nvPr/>
        </p:nvSpPr>
        <p:spPr>
          <a:xfrm>
            <a:off x="3378994" y="3409355"/>
            <a:ext cx="5479256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2C3E50"/>
                </a:solidFill>
              </a:rPr>
              <a:t>"Request Interview" and "Hire This Worker" buttons streamline the process. Digital contracts included.</a:t>
            </a:r>
            <a:endParaRPr lang="en-US" sz="727" dirty="0"/>
          </a:p>
        </p:txBody>
      </p:sp>
      <p:sp>
        <p:nvSpPr>
          <p:cNvPr id="12" name="Shape 8"/>
          <p:cNvSpPr/>
          <p:nvPr/>
        </p:nvSpPr>
        <p:spPr>
          <a:xfrm>
            <a:off x="3378994" y="3880842"/>
            <a:ext cx="5479256" cy="567928"/>
          </a:xfrm>
          <a:prstGeom prst="rect">
            <a:avLst/>
          </a:prstGeom>
          <a:solidFill>
            <a:srgbClr val="008B8B">
              <a:alpha val="8000"/>
            </a:srgbClr>
          </a:solidFill>
          <a:ln/>
        </p:spPr>
      </p:sp>
      <p:sp>
        <p:nvSpPr>
          <p:cNvPr id="13" name="Shape 9"/>
          <p:cNvSpPr/>
          <p:nvPr/>
        </p:nvSpPr>
        <p:spPr>
          <a:xfrm>
            <a:off x="3378994" y="3880842"/>
            <a:ext cx="28575" cy="567928"/>
          </a:xfrm>
          <a:prstGeom prst="rect">
            <a:avLst/>
          </a:prstGeom>
          <a:solidFill>
            <a:srgbClr val="C9A961"/>
          </a:solidFill>
          <a:ln/>
        </p:spPr>
      </p:sp>
      <p:sp>
        <p:nvSpPr>
          <p:cNvPr id="14" name="Text 10"/>
          <p:cNvSpPr/>
          <p:nvPr/>
        </p:nvSpPr>
        <p:spPr>
          <a:xfrm>
            <a:off x="3486150" y="3987998"/>
            <a:ext cx="5264944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D4691E"/>
                </a:solidFill>
              </a:rPr>
              <a:t>1-Month Replacement Guarantee</a:t>
            </a:r>
            <a:endParaRPr lang="en-US" sz="784" dirty="0"/>
          </a:p>
        </p:txBody>
      </p:sp>
      <p:sp>
        <p:nvSpPr>
          <p:cNvPr id="15" name="Text 11"/>
          <p:cNvSpPr/>
          <p:nvPr/>
        </p:nvSpPr>
        <p:spPr>
          <a:xfrm>
            <a:off x="3486150" y="4202311"/>
            <a:ext cx="5264944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If unsatisfied within 30 days, receive a free replacement. Building trust through confidence.</a:t>
            </a:r>
            <a:endParaRPr lang="en-US" sz="674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57313" y="285750"/>
            <a:ext cx="6429375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08" b="1" dirty="0">
                <a:solidFill>
                  <a:srgbClr val="D4691E"/>
                </a:solidFill>
              </a:rPr>
              <a:t>The International Market: Bulk Supply &amp; Advanced Tools</a:t>
            </a:r>
            <a:endParaRPr lang="en-US" sz="1808" dirty="0"/>
          </a:p>
        </p:txBody>
      </p:sp>
      <p:sp>
        <p:nvSpPr>
          <p:cNvPr id="4" name="Shape 1"/>
          <p:cNvSpPr/>
          <p:nvPr/>
        </p:nvSpPr>
        <p:spPr>
          <a:xfrm>
            <a:off x="1000125" y="1307306"/>
            <a:ext cx="3529013" cy="1661592"/>
          </a:xfrm>
          <a:prstGeom prst="rect">
            <a:avLst/>
          </a:prstGeom>
          <a:solidFill>
            <a:srgbClr val="D4691E">
              <a:alpha val="5000"/>
            </a:srgbClr>
          </a:solidFill>
          <a:ln w="18288">
            <a:solidFill>
              <a:srgbClr val="008B8B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1085850" y="1393031"/>
            <a:ext cx="285750" cy="285750"/>
          </a:xfrm>
          <a:prstGeom prst="rect">
            <a:avLst/>
          </a:prstGeom>
          <a:solidFill>
            <a:srgbClr val="D4691E"/>
          </a:solidFill>
          <a:ln/>
        </p:spPr>
      </p:sp>
      <p:sp>
        <p:nvSpPr>
          <p:cNvPr id="6" name="Text 3"/>
          <p:cNvSpPr/>
          <p:nvPr/>
        </p:nvSpPr>
        <p:spPr>
          <a:xfrm>
            <a:off x="1085850" y="1393031"/>
            <a:ext cx="285750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987" b="1" dirty="0">
                <a:solidFill>
                  <a:srgbClr val="F4F1E8"/>
                </a:solidFill>
              </a:rPr>
              <a:t>1</a:t>
            </a:r>
            <a:endParaRPr lang="en-US" sz="987" dirty="0"/>
          </a:p>
        </p:txBody>
      </p:sp>
      <p:sp>
        <p:nvSpPr>
          <p:cNvPr id="7" name="Text 4"/>
          <p:cNvSpPr/>
          <p:nvPr/>
        </p:nvSpPr>
        <p:spPr>
          <a:xfrm>
            <a:off x="1085850" y="1750219"/>
            <a:ext cx="3357563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008B8B"/>
                </a:solidFill>
              </a:rPr>
              <a:t>Stricter Vetting</a:t>
            </a:r>
            <a:endParaRPr lang="en-US" sz="885" dirty="0"/>
          </a:p>
        </p:txBody>
      </p:sp>
      <p:sp>
        <p:nvSpPr>
          <p:cNvPr id="8" name="Text 5"/>
          <p:cNvSpPr/>
          <p:nvPr/>
        </p:nvSpPr>
        <p:spPr>
          <a:xfrm>
            <a:off x="1085850" y="2000250"/>
            <a:ext cx="3357563" cy="2971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Agencies register with business name, license number (MOLSA), and contact details.</a:t>
            </a:r>
            <a:endParaRPr lang="en-US" sz="674" dirty="0"/>
          </a:p>
        </p:txBody>
      </p:sp>
      <p:sp>
        <p:nvSpPr>
          <p:cNvPr id="9" name="Text 6"/>
          <p:cNvSpPr/>
          <p:nvPr/>
        </p:nvSpPr>
        <p:spPr>
          <a:xfrm>
            <a:off x="1085850" y="2368823"/>
            <a:ext cx="3357563" cy="12858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621" dirty="0">
                <a:solidFill>
                  <a:srgbClr val="2C3E50"/>
                </a:solidFill>
              </a:rPr>
              <a:t>Manual business license verification</a:t>
            </a:r>
            <a:endParaRPr lang="en-US" sz="621" dirty="0"/>
          </a:p>
        </p:txBody>
      </p:sp>
      <p:sp>
        <p:nvSpPr>
          <p:cNvPr id="10" name="Text 7"/>
          <p:cNvSpPr/>
          <p:nvPr/>
        </p:nvSpPr>
        <p:spPr>
          <a:xfrm>
            <a:off x="1085850" y="2525985"/>
            <a:ext cx="3357563" cy="12858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621" dirty="0">
                <a:solidFill>
                  <a:srgbClr val="2C3E50"/>
                </a:solidFill>
              </a:rPr>
              <a:t>MOLSA compliance check</a:t>
            </a:r>
            <a:endParaRPr lang="en-US" sz="621" dirty="0"/>
          </a:p>
        </p:txBody>
      </p:sp>
      <p:sp>
        <p:nvSpPr>
          <p:cNvPr id="11" name="Text 8"/>
          <p:cNvSpPr/>
          <p:nvPr/>
        </p:nvSpPr>
        <p:spPr>
          <a:xfrm>
            <a:off x="1085850" y="2683148"/>
            <a:ext cx="3357563" cy="12858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621" dirty="0">
                <a:solidFill>
                  <a:srgbClr val="2C3E50"/>
                </a:solidFill>
              </a:rPr>
              <a:t>Ensures legitimacy of B2B partners</a:t>
            </a:r>
            <a:endParaRPr lang="en-US" sz="621" dirty="0"/>
          </a:p>
        </p:txBody>
      </p:sp>
      <p:sp>
        <p:nvSpPr>
          <p:cNvPr id="12" name="Shape 9"/>
          <p:cNvSpPr/>
          <p:nvPr/>
        </p:nvSpPr>
        <p:spPr>
          <a:xfrm>
            <a:off x="4614863" y="1307306"/>
            <a:ext cx="3529013" cy="1618729"/>
          </a:xfrm>
          <a:prstGeom prst="rect">
            <a:avLst/>
          </a:prstGeom>
          <a:solidFill>
            <a:srgbClr val="D4691E">
              <a:alpha val="5000"/>
            </a:srgbClr>
          </a:solidFill>
          <a:ln w="18288">
            <a:solidFill>
              <a:srgbClr val="008B8B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85850" y="2368823"/>
            <a:ext cx="85725" cy="1285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C9A961"/>
                </a:solidFill>
              </a:rPr>
              <a:t>▪</a:t>
            </a:r>
            <a:endParaRPr lang="en-US" sz="584" dirty="0"/>
          </a:p>
        </p:txBody>
      </p:sp>
      <p:sp>
        <p:nvSpPr>
          <p:cNvPr id="14" name="Text 11"/>
          <p:cNvSpPr/>
          <p:nvPr/>
        </p:nvSpPr>
        <p:spPr>
          <a:xfrm>
            <a:off x="1085850" y="2525985"/>
            <a:ext cx="85725" cy="1285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C9A961"/>
                </a:solidFill>
              </a:rPr>
              <a:t>▪</a:t>
            </a:r>
            <a:endParaRPr lang="en-US" sz="584" dirty="0"/>
          </a:p>
        </p:txBody>
      </p:sp>
      <p:sp>
        <p:nvSpPr>
          <p:cNvPr id="15" name="Text 12"/>
          <p:cNvSpPr/>
          <p:nvPr/>
        </p:nvSpPr>
        <p:spPr>
          <a:xfrm>
            <a:off x="1085850" y="2683148"/>
            <a:ext cx="85725" cy="1285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C9A961"/>
                </a:solidFill>
              </a:rPr>
              <a:t>▪</a:t>
            </a:r>
            <a:endParaRPr lang="en-US" sz="584" dirty="0"/>
          </a:p>
        </p:txBody>
      </p:sp>
      <p:sp>
        <p:nvSpPr>
          <p:cNvPr id="16" name="Shape 13"/>
          <p:cNvSpPr/>
          <p:nvPr/>
        </p:nvSpPr>
        <p:spPr>
          <a:xfrm>
            <a:off x="4700588" y="1393031"/>
            <a:ext cx="285750" cy="285750"/>
          </a:xfrm>
          <a:prstGeom prst="rect">
            <a:avLst/>
          </a:prstGeom>
          <a:solidFill>
            <a:srgbClr val="D4691E"/>
          </a:solidFill>
          <a:ln/>
        </p:spPr>
      </p:sp>
      <p:sp>
        <p:nvSpPr>
          <p:cNvPr id="17" name="Text 14"/>
          <p:cNvSpPr/>
          <p:nvPr/>
        </p:nvSpPr>
        <p:spPr>
          <a:xfrm>
            <a:off x="4700588" y="1393031"/>
            <a:ext cx="285750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987" b="1" dirty="0">
                <a:solidFill>
                  <a:srgbClr val="F4F1E8"/>
                </a:solidFill>
              </a:rPr>
              <a:t>2</a:t>
            </a:r>
            <a:endParaRPr lang="en-US" sz="987" dirty="0"/>
          </a:p>
        </p:txBody>
      </p:sp>
      <p:sp>
        <p:nvSpPr>
          <p:cNvPr id="18" name="Text 15"/>
          <p:cNvSpPr/>
          <p:nvPr/>
        </p:nvSpPr>
        <p:spPr>
          <a:xfrm>
            <a:off x="4700588" y="1750219"/>
            <a:ext cx="3357563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008B8B"/>
                </a:solidFill>
              </a:rPr>
              <a:t>Advanced Search Filters</a:t>
            </a:r>
            <a:endParaRPr lang="en-US" sz="885" dirty="0"/>
          </a:p>
        </p:txBody>
      </p:sp>
      <p:sp>
        <p:nvSpPr>
          <p:cNvPr id="19" name="Text 16"/>
          <p:cNvSpPr/>
          <p:nvPr/>
        </p:nvSpPr>
        <p:spPr>
          <a:xfrm>
            <a:off x="4700588" y="2000250"/>
            <a:ext cx="3357563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All Family Portal filters plus international-specific options.</a:t>
            </a:r>
            <a:endParaRPr lang="en-US" sz="674" dirty="0"/>
          </a:p>
        </p:txBody>
      </p:sp>
      <p:sp>
        <p:nvSpPr>
          <p:cNvPr id="20" name="Text 17"/>
          <p:cNvSpPr/>
          <p:nvPr/>
        </p:nvSpPr>
        <p:spPr>
          <a:xfrm>
            <a:off x="4700588" y="2220255"/>
            <a:ext cx="3357563" cy="12858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621" dirty="0">
                <a:solidFill>
                  <a:srgbClr val="2C3E50"/>
                </a:solidFill>
              </a:rPr>
              <a:t>Passport Holder status</a:t>
            </a:r>
            <a:endParaRPr lang="en-US" sz="621" dirty="0"/>
          </a:p>
        </p:txBody>
      </p:sp>
      <p:sp>
        <p:nvSpPr>
          <p:cNvPr id="21" name="Text 18"/>
          <p:cNvSpPr/>
          <p:nvPr/>
        </p:nvSpPr>
        <p:spPr>
          <a:xfrm>
            <a:off x="4700588" y="2377418"/>
            <a:ext cx="3357563" cy="12858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621" dirty="0">
                <a:solidFill>
                  <a:srgbClr val="2C3E50"/>
                </a:solidFill>
              </a:rPr>
              <a:t>Willing to work abroad</a:t>
            </a:r>
            <a:endParaRPr lang="en-US" sz="621" dirty="0"/>
          </a:p>
        </p:txBody>
      </p:sp>
      <p:sp>
        <p:nvSpPr>
          <p:cNvPr id="22" name="Text 19"/>
          <p:cNvSpPr/>
          <p:nvPr/>
        </p:nvSpPr>
        <p:spPr>
          <a:xfrm>
            <a:off x="4700588" y="2534580"/>
            <a:ext cx="3357563" cy="12858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621" dirty="0">
                <a:solidFill>
                  <a:srgbClr val="2C3E50"/>
                </a:solidFill>
              </a:rPr>
              <a:t>Travel readiness indicators</a:t>
            </a:r>
            <a:endParaRPr lang="en-US" sz="621" dirty="0"/>
          </a:p>
        </p:txBody>
      </p:sp>
      <p:sp>
        <p:nvSpPr>
          <p:cNvPr id="23" name="Shape 20"/>
          <p:cNvSpPr/>
          <p:nvPr/>
        </p:nvSpPr>
        <p:spPr>
          <a:xfrm>
            <a:off x="1000125" y="3011760"/>
            <a:ext cx="3529013" cy="1513024"/>
          </a:xfrm>
          <a:prstGeom prst="rect">
            <a:avLst/>
          </a:prstGeom>
          <a:solidFill>
            <a:srgbClr val="D4691E">
              <a:alpha val="5000"/>
            </a:srgbClr>
          </a:solidFill>
          <a:ln w="18288">
            <a:solidFill>
              <a:srgbClr val="008B8B"/>
            </a:solidFill>
            <a:prstDash val="solid"/>
          </a:ln>
        </p:spPr>
      </p:sp>
      <p:sp>
        <p:nvSpPr>
          <p:cNvPr id="24" name="Text 21"/>
          <p:cNvSpPr/>
          <p:nvPr/>
        </p:nvSpPr>
        <p:spPr>
          <a:xfrm>
            <a:off x="4700588" y="2220255"/>
            <a:ext cx="85725" cy="1285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C9A961"/>
                </a:solidFill>
              </a:rPr>
              <a:t>▪</a:t>
            </a:r>
            <a:endParaRPr lang="en-US" sz="584" dirty="0"/>
          </a:p>
        </p:txBody>
      </p:sp>
      <p:sp>
        <p:nvSpPr>
          <p:cNvPr id="25" name="Text 22"/>
          <p:cNvSpPr/>
          <p:nvPr/>
        </p:nvSpPr>
        <p:spPr>
          <a:xfrm>
            <a:off x="4700588" y="2377418"/>
            <a:ext cx="85725" cy="1285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C9A961"/>
                </a:solidFill>
              </a:rPr>
              <a:t>▪</a:t>
            </a:r>
            <a:endParaRPr lang="en-US" sz="584" dirty="0"/>
          </a:p>
        </p:txBody>
      </p:sp>
      <p:sp>
        <p:nvSpPr>
          <p:cNvPr id="26" name="Text 23"/>
          <p:cNvSpPr/>
          <p:nvPr/>
        </p:nvSpPr>
        <p:spPr>
          <a:xfrm>
            <a:off x="4700588" y="2534580"/>
            <a:ext cx="85725" cy="1285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C9A961"/>
                </a:solidFill>
              </a:rPr>
              <a:t>▪</a:t>
            </a:r>
            <a:endParaRPr lang="en-US" sz="584" dirty="0"/>
          </a:p>
        </p:txBody>
      </p:sp>
      <p:sp>
        <p:nvSpPr>
          <p:cNvPr id="27" name="Shape 24"/>
          <p:cNvSpPr/>
          <p:nvPr/>
        </p:nvSpPr>
        <p:spPr>
          <a:xfrm>
            <a:off x="1085850" y="3097485"/>
            <a:ext cx="285750" cy="285750"/>
          </a:xfrm>
          <a:prstGeom prst="rect">
            <a:avLst/>
          </a:prstGeom>
          <a:solidFill>
            <a:srgbClr val="D4691E"/>
          </a:solidFill>
          <a:ln/>
        </p:spPr>
      </p:sp>
      <p:sp>
        <p:nvSpPr>
          <p:cNvPr id="28" name="Text 25"/>
          <p:cNvSpPr/>
          <p:nvPr/>
        </p:nvSpPr>
        <p:spPr>
          <a:xfrm>
            <a:off x="1085850" y="3097485"/>
            <a:ext cx="285750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987" b="1" dirty="0">
                <a:solidFill>
                  <a:srgbClr val="F4F1E8"/>
                </a:solidFill>
              </a:rPr>
              <a:t>3</a:t>
            </a:r>
            <a:endParaRPr lang="en-US" sz="987" dirty="0"/>
          </a:p>
        </p:txBody>
      </p:sp>
      <p:sp>
        <p:nvSpPr>
          <p:cNvPr id="29" name="Text 26"/>
          <p:cNvSpPr/>
          <p:nvPr/>
        </p:nvSpPr>
        <p:spPr>
          <a:xfrm>
            <a:off x="1085850" y="3454673"/>
            <a:ext cx="3357563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008B8B"/>
                </a:solidFill>
              </a:rPr>
              <a:t>Bulk Operations</a:t>
            </a:r>
            <a:endParaRPr lang="en-US" sz="885" dirty="0"/>
          </a:p>
        </p:txBody>
      </p:sp>
      <p:sp>
        <p:nvSpPr>
          <p:cNvPr id="30" name="Text 27"/>
          <p:cNvSpPr/>
          <p:nvPr/>
        </p:nvSpPr>
        <p:spPr>
          <a:xfrm>
            <a:off x="1085850" y="3704704"/>
            <a:ext cx="3357563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Agencies can efficiently manage multiple candidates at scale.</a:t>
            </a:r>
            <a:endParaRPr lang="en-US" sz="674" dirty="0"/>
          </a:p>
        </p:txBody>
      </p:sp>
      <p:sp>
        <p:nvSpPr>
          <p:cNvPr id="31" name="Text 28"/>
          <p:cNvSpPr/>
          <p:nvPr/>
        </p:nvSpPr>
        <p:spPr>
          <a:xfrm>
            <a:off x="1085850" y="3924709"/>
            <a:ext cx="3357563" cy="12858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621" dirty="0">
                <a:solidFill>
                  <a:srgbClr val="2C3E50"/>
                </a:solidFill>
              </a:rPr>
              <a:t>Shortlist multiple candidates into folders</a:t>
            </a:r>
            <a:endParaRPr lang="en-US" sz="621" dirty="0"/>
          </a:p>
        </p:txBody>
      </p:sp>
      <p:sp>
        <p:nvSpPr>
          <p:cNvPr id="32" name="Text 29"/>
          <p:cNvSpPr/>
          <p:nvPr/>
        </p:nvSpPr>
        <p:spPr>
          <a:xfrm>
            <a:off x="1085850" y="4081872"/>
            <a:ext cx="3357563" cy="12858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621" dirty="0">
                <a:solidFill>
                  <a:srgbClr val="2C3E50"/>
                </a:solidFill>
              </a:rPr>
              <a:t>Track shortlist status in real-time</a:t>
            </a:r>
            <a:endParaRPr lang="en-US" sz="621" dirty="0"/>
          </a:p>
        </p:txBody>
      </p:sp>
      <p:sp>
        <p:nvSpPr>
          <p:cNvPr id="33" name="Text 30"/>
          <p:cNvSpPr/>
          <p:nvPr/>
        </p:nvSpPr>
        <p:spPr>
          <a:xfrm>
            <a:off x="1085850" y="4239034"/>
            <a:ext cx="3357563" cy="12858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621" dirty="0">
                <a:solidFill>
                  <a:srgbClr val="2C3E50"/>
                </a:solidFill>
              </a:rPr>
              <a:t>Manage candidate pipelines</a:t>
            </a:r>
            <a:endParaRPr lang="en-US" sz="621" dirty="0"/>
          </a:p>
        </p:txBody>
      </p:sp>
      <p:sp>
        <p:nvSpPr>
          <p:cNvPr id="34" name="Shape 31"/>
          <p:cNvSpPr/>
          <p:nvPr/>
        </p:nvSpPr>
        <p:spPr>
          <a:xfrm>
            <a:off x="4614863" y="3011760"/>
            <a:ext cx="3529013" cy="1513024"/>
          </a:xfrm>
          <a:prstGeom prst="rect">
            <a:avLst/>
          </a:prstGeom>
          <a:solidFill>
            <a:srgbClr val="D4691E">
              <a:alpha val="5000"/>
            </a:srgbClr>
          </a:solidFill>
          <a:ln w="18288">
            <a:solidFill>
              <a:srgbClr val="008B8B"/>
            </a:solidFill>
            <a:prstDash val="solid"/>
          </a:ln>
        </p:spPr>
      </p:sp>
      <p:sp>
        <p:nvSpPr>
          <p:cNvPr id="35" name="Text 32"/>
          <p:cNvSpPr/>
          <p:nvPr/>
        </p:nvSpPr>
        <p:spPr>
          <a:xfrm>
            <a:off x="1085850" y="3924709"/>
            <a:ext cx="85725" cy="1285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C9A961"/>
                </a:solidFill>
              </a:rPr>
              <a:t>▪</a:t>
            </a:r>
            <a:endParaRPr lang="en-US" sz="584" dirty="0"/>
          </a:p>
        </p:txBody>
      </p:sp>
      <p:sp>
        <p:nvSpPr>
          <p:cNvPr id="36" name="Text 33"/>
          <p:cNvSpPr/>
          <p:nvPr/>
        </p:nvSpPr>
        <p:spPr>
          <a:xfrm>
            <a:off x="1085850" y="4081872"/>
            <a:ext cx="85725" cy="1285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C9A961"/>
                </a:solidFill>
              </a:rPr>
              <a:t>▪</a:t>
            </a:r>
            <a:endParaRPr lang="en-US" sz="584" dirty="0"/>
          </a:p>
        </p:txBody>
      </p:sp>
      <p:sp>
        <p:nvSpPr>
          <p:cNvPr id="37" name="Text 34"/>
          <p:cNvSpPr/>
          <p:nvPr/>
        </p:nvSpPr>
        <p:spPr>
          <a:xfrm>
            <a:off x="1085850" y="4239034"/>
            <a:ext cx="85725" cy="1285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C9A961"/>
                </a:solidFill>
              </a:rPr>
              <a:t>▪</a:t>
            </a:r>
            <a:endParaRPr lang="en-US" sz="584" dirty="0"/>
          </a:p>
        </p:txBody>
      </p:sp>
      <p:sp>
        <p:nvSpPr>
          <p:cNvPr id="38" name="Shape 35"/>
          <p:cNvSpPr/>
          <p:nvPr/>
        </p:nvSpPr>
        <p:spPr>
          <a:xfrm>
            <a:off x="4700588" y="3097485"/>
            <a:ext cx="285750" cy="285750"/>
          </a:xfrm>
          <a:prstGeom prst="rect">
            <a:avLst/>
          </a:prstGeom>
          <a:solidFill>
            <a:srgbClr val="D4691E"/>
          </a:solidFill>
          <a:ln/>
        </p:spPr>
      </p:sp>
      <p:sp>
        <p:nvSpPr>
          <p:cNvPr id="39" name="Text 36"/>
          <p:cNvSpPr/>
          <p:nvPr/>
        </p:nvSpPr>
        <p:spPr>
          <a:xfrm>
            <a:off x="4700588" y="3097485"/>
            <a:ext cx="285750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987" b="1" dirty="0">
                <a:solidFill>
                  <a:srgbClr val="F4F1E8"/>
                </a:solidFill>
              </a:rPr>
              <a:t>4</a:t>
            </a:r>
            <a:endParaRPr lang="en-US" sz="987" dirty="0"/>
          </a:p>
        </p:txBody>
      </p:sp>
      <p:sp>
        <p:nvSpPr>
          <p:cNvPr id="40" name="Text 37"/>
          <p:cNvSpPr/>
          <p:nvPr/>
        </p:nvSpPr>
        <p:spPr>
          <a:xfrm>
            <a:off x="4700588" y="3454673"/>
            <a:ext cx="3357563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008B8B"/>
                </a:solidFill>
              </a:rPr>
              <a:t>Bulk Export &amp; CV Download</a:t>
            </a:r>
            <a:endParaRPr lang="en-US" sz="885" dirty="0"/>
          </a:p>
        </p:txBody>
      </p:sp>
      <p:sp>
        <p:nvSpPr>
          <p:cNvPr id="41" name="Text 38"/>
          <p:cNvSpPr/>
          <p:nvPr/>
        </p:nvSpPr>
        <p:spPr>
          <a:xfrm>
            <a:off x="4700588" y="3704704"/>
            <a:ext cx="3357563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</a:rPr>
              <a:t>Download comprehensive candidate packages instantly.</a:t>
            </a:r>
            <a:endParaRPr lang="en-US" sz="674" dirty="0"/>
          </a:p>
        </p:txBody>
      </p:sp>
      <p:sp>
        <p:nvSpPr>
          <p:cNvPr id="42" name="Text 39"/>
          <p:cNvSpPr/>
          <p:nvPr/>
        </p:nvSpPr>
        <p:spPr>
          <a:xfrm>
            <a:off x="4700588" y="3924709"/>
            <a:ext cx="3357563" cy="12858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621" dirty="0">
                <a:solidFill>
                  <a:srgbClr val="2C3E50"/>
                </a:solidFill>
              </a:rPr>
              <a:t>ZIP file with Auto-CVs of all shortlisted workers</a:t>
            </a:r>
            <a:endParaRPr lang="en-US" sz="621" dirty="0"/>
          </a:p>
        </p:txBody>
      </p:sp>
      <p:sp>
        <p:nvSpPr>
          <p:cNvPr id="43" name="Text 40"/>
          <p:cNvSpPr/>
          <p:nvPr/>
        </p:nvSpPr>
        <p:spPr>
          <a:xfrm>
            <a:off x="4700588" y="4081872"/>
            <a:ext cx="3357563" cy="12858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621" dirty="0">
                <a:solidFill>
                  <a:srgbClr val="2C3E50"/>
                </a:solidFill>
              </a:rPr>
              <a:t>Request Full Profile for detailed information</a:t>
            </a:r>
            <a:endParaRPr lang="en-US" sz="621" dirty="0"/>
          </a:p>
        </p:txBody>
      </p:sp>
      <p:sp>
        <p:nvSpPr>
          <p:cNvPr id="44" name="Text 41"/>
          <p:cNvSpPr/>
          <p:nvPr/>
        </p:nvSpPr>
        <p:spPr>
          <a:xfrm>
            <a:off x="4700588" y="4239034"/>
            <a:ext cx="3357563" cy="12858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621" dirty="0">
                <a:solidFill>
                  <a:srgbClr val="2C3E50"/>
                </a:solidFill>
              </a:rPr>
              <a:t>Streamlined candidate submission process</a:t>
            </a:r>
            <a:endParaRPr lang="en-US" sz="621" dirty="0"/>
          </a:p>
        </p:txBody>
      </p:sp>
      <p:sp>
        <p:nvSpPr>
          <p:cNvPr id="45" name="Text 42"/>
          <p:cNvSpPr/>
          <p:nvPr/>
        </p:nvSpPr>
        <p:spPr>
          <a:xfrm>
            <a:off x="4700588" y="3924709"/>
            <a:ext cx="85725" cy="1285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C9A961"/>
                </a:solidFill>
              </a:rPr>
              <a:t>▪</a:t>
            </a:r>
            <a:endParaRPr lang="en-US" sz="584" dirty="0"/>
          </a:p>
        </p:txBody>
      </p:sp>
      <p:sp>
        <p:nvSpPr>
          <p:cNvPr id="46" name="Text 43"/>
          <p:cNvSpPr/>
          <p:nvPr/>
        </p:nvSpPr>
        <p:spPr>
          <a:xfrm>
            <a:off x="4700588" y="4081872"/>
            <a:ext cx="85725" cy="1285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C9A961"/>
                </a:solidFill>
              </a:rPr>
              <a:t>▪</a:t>
            </a:r>
            <a:endParaRPr lang="en-US" sz="584" dirty="0"/>
          </a:p>
        </p:txBody>
      </p:sp>
      <p:sp>
        <p:nvSpPr>
          <p:cNvPr id="47" name="Text 44"/>
          <p:cNvSpPr/>
          <p:nvPr/>
        </p:nvSpPr>
        <p:spPr>
          <a:xfrm>
            <a:off x="4700588" y="4239034"/>
            <a:ext cx="85725" cy="1285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C9A961"/>
                </a:solidFill>
              </a:rPr>
              <a:t>▪</a:t>
            </a:r>
            <a:endParaRPr lang="en-US" sz="584" dirty="0"/>
          </a:p>
        </p:txBody>
      </p:sp>
      <p:sp>
        <p:nvSpPr>
          <p:cNvPr id="48" name="Text 45"/>
          <p:cNvSpPr/>
          <p:nvPr/>
        </p:nvSpPr>
        <p:spPr>
          <a:xfrm>
            <a:off x="357188" y="4553359"/>
            <a:ext cx="8429625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300"/>
              </a:lnSpc>
              <a:buNone/>
            </a:pPr>
            <a:r>
              <a:rPr lang="en-US" sz="727" i="1" dirty="0">
                <a:solidFill>
                  <a:srgbClr val="2C3E50"/>
                </a:solidFill>
              </a:rPr>
              <a:t>HomeLink provides a </a:t>
            </a:r>
            <a:pPr algn="ctr" indent="0" marL="0">
              <a:lnSpc>
                <a:spcPts val="1300"/>
              </a:lnSpc>
              <a:buNone/>
            </a:pPr>
            <a:r>
              <a:rPr lang="en-US" sz="683" b="1" dirty="0">
                <a:solidFill>
                  <a:srgbClr val="008B8B"/>
                </a:solidFill>
              </a:rPr>
              <a:t>reliable, pre-vetted supply chain</a:t>
            </a:r>
            <a:pPr algn="ctr" indent="0" marL="0">
              <a:lnSpc>
                <a:spcPts val="1300"/>
              </a:lnSpc>
              <a:buNone/>
            </a:pPr>
            <a:r>
              <a:rPr lang="en-US" sz="727" i="1" dirty="0">
                <a:solidFill>
                  <a:srgbClr val="2C3E50"/>
                </a:solidFill>
              </a:rPr>
              <a:t> for international placement agencies, reducing recruitment time and ensuring quality candidates.</a:t>
            </a:r>
            <a:endParaRPr lang="en-US" sz="727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2025-11-21T21:00:20Z</dcterms:created>
  <dcterms:modified xsi:type="dcterms:W3CDTF">2025-11-21T21:00:20Z</dcterms:modified>
</cp:coreProperties>
</file>